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8DDA6"/>
    <a:srgbClr val="68A7CA"/>
    <a:srgbClr val="80B5D2"/>
    <a:srgbClr val="C4DCEA"/>
    <a:srgbClr val="A9CDE1"/>
    <a:srgbClr val="F5CB77"/>
    <a:srgbClr val="F1B845"/>
    <a:srgbClr val="F9E0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3AB63D-CE41-4645-BC04-83A4A4299082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6AEF28A-4325-464F-904B-EE1DF2277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0C85EE-05F7-4F90-982D-38B4C370A7CC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930644"/>
            <a:ext cx="8686800" cy="369332"/>
          </a:xfrm>
        </p:spPr>
        <p:txBody>
          <a:bodyPr anchor="b"/>
          <a:lstStyle>
            <a:lvl1pPr>
              <a:defRPr b="1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395093"/>
            <a:ext cx="8686800" cy="369332"/>
          </a:xfrm>
        </p:spPr>
        <p:txBody>
          <a:bodyPr anchorCtr="1">
            <a:spAutoFit/>
          </a:bodyPr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26272" y="691135"/>
            <a:ext cx="8689128" cy="369332"/>
          </a:xfrm>
        </p:spPr>
        <p:txBody>
          <a:bodyPr anchor="b"/>
          <a:lstStyle>
            <a:lvl1pPr>
              <a:defRPr sz="2400" b="1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26272" y="1144588"/>
            <a:ext cx="8689128" cy="338554"/>
          </a:xfrm>
        </p:spPr>
        <p:txBody>
          <a:bodyPr anchorCtr="1">
            <a:spAutoFit/>
          </a:bodyPr>
          <a:lstStyle>
            <a:lvl1pPr marL="0" indent="0" algn="ctr">
              <a:buNone/>
              <a:defRPr sz="2200" i="1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4"/>
          </p:nvPr>
        </p:nvSpPr>
        <p:spPr>
          <a:xfrm>
            <a:off x="227013" y="6510338"/>
            <a:ext cx="5287962" cy="214312"/>
          </a:xfrm>
        </p:spPr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Gill Sans MT"/>
                <a:ea typeface="+mn-ea"/>
                <a:cs typeface="Gill Sans MT"/>
              </a:defRPr>
            </a:lvl1pPr>
          </a:lstStyle>
          <a:p>
            <a:pPr>
              <a:defRPr/>
            </a:pPr>
            <a:r>
              <a:rPr lang="en-US"/>
              <a:t>Source: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8399463" y="6510338"/>
            <a:ext cx="515937" cy="184150"/>
          </a:xfrm>
        </p:spPr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6D96FEED-86EE-4E98-93BC-456D86525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" y="685800"/>
            <a:ext cx="8686800" cy="369888"/>
          </a:xfrm>
          <a:custGeom>
            <a:avLst/>
            <a:gdLst>
              <a:gd name="T0" fmla="*/ 0 w 7772400"/>
              <a:gd name="T1" fmla="*/ 0 h 400110"/>
              <a:gd name="T2" fmla="*/ 46071220 w 7772400"/>
              <a:gd name="T3" fmla="*/ 0 h 400110"/>
              <a:gd name="T4" fmla="*/ 46071220 w 7772400"/>
              <a:gd name="T5" fmla="*/ 113705 h 400110"/>
              <a:gd name="T6" fmla="*/ 0 w 7772400"/>
              <a:gd name="T7" fmla="*/ 113705 h 400110"/>
              <a:gd name="T8" fmla="*/ 0 w 7772400"/>
              <a:gd name="T9" fmla="*/ 0 h 4001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772400"/>
              <a:gd name="T16" fmla="*/ 0 h 400110"/>
              <a:gd name="T17" fmla="*/ 7772400 w 7772400"/>
              <a:gd name="T18" fmla="*/ 400110 h 4001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772400" h="400110">
                <a:moveTo>
                  <a:pt x="0" y="0"/>
                </a:moveTo>
                <a:lnTo>
                  <a:pt x="7772400" y="0"/>
                </a:lnTo>
                <a:lnTo>
                  <a:pt x="7772400" y="400110"/>
                </a:lnTo>
                <a:lnTo>
                  <a:pt x="0" y="40011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2327275"/>
            <a:ext cx="86868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0863" y="6510338"/>
            <a:ext cx="515937" cy="18415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+mn-lt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C762C2EC-D99A-4F30-8614-75B7D1CAB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8600" y="6510338"/>
            <a:ext cx="7680325" cy="15398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i="1">
                <a:solidFill>
                  <a:srgbClr val="000000"/>
                </a:solidFill>
                <a:latin typeface="+mn-lt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Source: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  <a:cs typeface="Gill Sans MT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  <a:cs typeface="Gill Sans MT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  <a:cs typeface="Gill Sans MT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  <a:cs typeface="Gill Sans MT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Gill Sans MT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005596"/>
        </a:buClr>
        <a:buFont typeface="Arial" charset="0"/>
        <a:buChar char="•"/>
        <a:defRPr sz="2400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596"/>
        </a:buClr>
        <a:buFont typeface="Arial" charset="0"/>
        <a:buChar char="•"/>
        <a:defRPr sz="2000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ill Sans MT"/>
          <a:ea typeface="MS PGothic" pitchFamily="34" charset="-128"/>
          <a:cs typeface="Gill Sans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2"/>
          <p:cNvSpPr txBox="1">
            <a:spLocks noChangeArrowheads="1"/>
          </p:cNvSpPr>
          <p:nvPr/>
        </p:nvSpPr>
        <p:spPr bwMode="auto">
          <a:xfrm>
            <a:off x="4799013" y="4292600"/>
            <a:ext cx="3659187" cy="209550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Expansion of Medicaid coverage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4"/>
          </p:nvPr>
        </p:nvSpPr>
        <p:spPr bwMode="auto">
          <a:xfrm>
            <a:off x="227013" y="6551613"/>
            <a:ext cx="5287962" cy="15398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Source: The Henry J. Kaiser Family Foundation; HealthCare.gov; Deloitte.</a:t>
            </a:r>
          </a:p>
        </p:txBody>
      </p:sp>
      <p:pic>
        <p:nvPicPr>
          <p:cNvPr id="8196" name="Picture 8" descr="Membership-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50050" y="239713"/>
            <a:ext cx="21431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457200"/>
            <a:ext cx="8915400" cy="1588"/>
          </a:xfrm>
          <a:prstGeom prst="line">
            <a:avLst/>
          </a:prstGeom>
          <a:ln w="9525" cap="flat" cmpd="sng" algn="ctr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6553200"/>
            <a:ext cx="8915400" cy="1588"/>
          </a:xfrm>
          <a:prstGeom prst="line">
            <a:avLst/>
          </a:prstGeom>
          <a:ln w="9525" cap="flat" cmpd="sng" algn="ctr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99" name="TextBox 4097"/>
          <p:cNvSpPr txBox="1">
            <a:spLocks noChangeArrowheads="1"/>
          </p:cNvSpPr>
          <p:nvPr/>
        </p:nvSpPr>
        <p:spPr bwMode="auto">
          <a:xfrm>
            <a:off x="608013" y="1724025"/>
            <a:ext cx="3659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Jan. 2013</a:t>
            </a:r>
          </a:p>
        </p:txBody>
      </p:sp>
      <p:sp>
        <p:nvSpPr>
          <p:cNvPr id="8200" name="TextBox 76"/>
          <p:cNvSpPr txBox="1">
            <a:spLocks noChangeArrowheads="1"/>
          </p:cNvSpPr>
          <p:nvPr/>
        </p:nvSpPr>
        <p:spPr bwMode="auto">
          <a:xfrm>
            <a:off x="4792663" y="1724025"/>
            <a:ext cx="3659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Jan. 2014</a:t>
            </a:r>
          </a:p>
        </p:txBody>
      </p:sp>
      <p:sp>
        <p:nvSpPr>
          <p:cNvPr id="8201" name="TextBox 78"/>
          <p:cNvSpPr txBox="1">
            <a:spLocks noChangeArrowheads="1"/>
          </p:cNvSpPr>
          <p:nvPr/>
        </p:nvSpPr>
        <p:spPr bwMode="auto">
          <a:xfrm>
            <a:off x="608013" y="4160838"/>
            <a:ext cx="3659187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April 2013</a:t>
            </a:r>
          </a:p>
        </p:txBody>
      </p:sp>
      <p:sp>
        <p:nvSpPr>
          <p:cNvPr id="8202" name="TextBox 80"/>
          <p:cNvSpPr txBox="1">
            <a:spLocks noChangeArrowheads="1"/>
          </p:cNvSpPr>
          <p:nvPr/>
        </p:nvSpPr>
        <p:spPr bwMode="auto">
          <a:xfrm>
            <a:off x="608013" y="4891088"/>
            <a:ext cx="3659187" cy="277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July 2013</a:t>
            </a:r>
          </a:p>
        </p:txBody>
      </p:sp>
      <p:sp>
        <p:nvSpPr>
          <p:cNvPr id="8203" name="TextBox 82"/>
          <p:cNvSpPr txBox="1">
            <a:spLocks noChangeArrowheads="1"/>
          </p:cNvSpPr>
          <p:nvPr/>
        </p:nvSpPr>
        <p:spPr bwMode="auto">
          <a:xfrm>
            <a:off x="608013" y="5605463"/>
            <a:ext cx="3659187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Oct. 2013</a:t>
            </a:r>
          </a:p>
        </p:txBody>
      </p:sp>
      <p:sp>
        <p:nvSpPr>
          <p:cNvPr id="8204" name="TextBox 84"/>
          <p:cNvSpPr txBox="1">
            <a:spLocks noChangeArrowheads="1"/>
          </p:cNvSpPr>
          <p:nvPr/>
        </p:nvSpPr>
        <p:spPr bwMode="auto">
          <a:xfrm>
            <a:off x="4799013" y="4894263"/>
            <a:ext cx="3659187" cy="277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July 2014</a:t>
            </a:r>
          </a:p>
        </p:txBody>
      </p:sp>
      <p:sp>
        <p:nvSpPr>
          <p:cNvPr id="8205" name="TextBox 86"/>
          <p:cNvSpPr txBox="1">
            <a:spLocks noChangeArrowheads="1"/>
          </p:cNvSpPr>
          <p:nvPr/>
        </p:nvSpPr>
        <p:spPr bwMode="auto">
          <a:xfrm>
            <a:off x="4799013" y="5608638"/>
            <a:ext cx="3659187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Oct. 2014</a:t>
            </a:r>
          </a:p>
        </p:txBody>
      </p:sp>
      <p:sp>
        <p:nvSpPr>
          <p:cNvPr id="8206" name="TextBox 4099"/>
          <p:cNvSpPr txBox="1">
            <a:spLocks noChangeArrowheads="1"/>
          </p:cNvSpPr>
          <p:nvPr/>
        </p:nvSpPr>
        <p:spPr bwMode="auto">
          <a:xfrm>
            <a:off x="2986088" y="6107113"/>
            <a:ext cx="185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207" name="TextBox 4103"/>
          <p:cNvSpPr txBox="1">
            <a:spLocks noChangeArrowheads="1"/>
          </p:cNvSpPr>
          <p:nvPr/>
        </p:nvSpPr>
        <p:spPr bwMode="auto">
          <a:xfrm>
            <a:off x="608013" y="2236788"/>
            <a:ext cx="3659187" cy="209550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Phase-out of Medicare drug coverage gap</a:t>
            </a:r>
          </a:p>
        </p:txBody>
      </p:sp>
      <p:sp>
        <p:nvSpPr>
          <p:cNvPr id="8208" name="TextBox 24"/>
          <p:cNvSpPr txBox="1">
            <a:spLocks noChangeArrowheads="1"/>
          </p:cNvSpPr>
          <p:nvPr/>
        </p:nvSpPr>
        <p:spPr bwMode="auto">
          <a:xfrm>
            <a:off x="608013" y="2717800"/>
            <a:ext cx="3659187" cy="209550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Increase in Medicaid coverage of preventive services</a:t>
            </a:r>
          </a:p>
        </p:txBody>
      </p:sp>
      <p:sp>
        <p:nvSpPr>
          <p:cNvPr id="8209" name="TextBox 25"/>
          <p:cNvSpPr txBox="1">
            <a:spLocks noChangeArrowheads="1"/>
          </p:cNvSpPr>
          <p:nvPr/>
        </p:nvSpPr>
        <p:spPr bwMode="auto">
          <a:xfrm>
            <a:off x="608013" y="2959100"/>
            <a:ext cx="3659187" cy="207963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Increase in Medicaid payments for primary care</a:t>
            </a:r>
          </a:p>
        </p:txBody>
      </p:sp>
      <p:sp>
        <p:nvSpPr>
          <p:cNvPr id="8210" name="TextBox 26"/>
          <p:cNvSpPr txBox="1">
            <a:spLocks noChangeArrowheads="1"/>
          </p:cNvSpPr>
          <p:nvPr/>
        </p:nvSpPr>
        <p:spPr bwMode="auto">
          <a:xfrm>
            <a:off x="608013" y="3198813"/>
            <a:ext cx="3659187" cy="363537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Elimination of tax-deduction for employer retiree coverage subsidy</a:t>
            </a:r>
          </a:p>
        </p:txBody>
      </p:sp>
      <p:sp>
        <p:nvSpPr>
          <p:cNvPr id="8211" name="TextBox 27"/>
          <p:cNvSpPr txBox="1">
            <a:spLocks noChangeArrowheads="1"/>
          </p:cNvSpPr>
          <p:nvPr/>
        </p:nvSpPr>
        <p:spPr bwMode="auto">
          <a:xfrm>
            <a:off x="608013" y="3833813"/>
            <a:ext cx="3659187" cy="207962"/>
          </a:xfrm>
          <a:prstGeom prst="rect">
            <a:avLst/>
          </a:prstGeom>
          <a:solidFill>
            <a:srgbClr val="AFE3C0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Cap on flexible spending accounts</a:t>
            </a:r>
          </a:p>
        </p:txBody>
      </p:sp>
      <p:sp>
        <p:nvSpPr>
          <p:cNvPr id="8212" name="TextBox 28"/>
          <p:cNvSpPr txBox="1">
            <a:spLocks noChangeArrowheads="1"/>
          </p:cNvSpPr>
          <p:nvPr/>
        </p:nvSpPr>
        <p:spPr bwMode="auto">
          <a:xfrm>
            <a:off x="608013" y="2478088"/>
            <a:ext cx="3659187" cy="209550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Increase in Medicare Part A (hospital insurance) tax rate</a:t>
            </a:r>
          </a:p>
        </p:txBody>
      </p:sp>
      <p:sp>
        <p:nvSpPr>
          <p:cNvPr id="8213" name="TextBox 29"/>
          <p:cNvSpPr txBox="1">
            <a:spLocks noChangeArrowheads="1"/>
          </p:cNvSpPr>
          <p:nvPr/>
        </p:nvSpPr>
        <p:spPr bwMode="auto">
          <a:xfrm>
            <a:off x="608013" y="1997075"/>
            <a:ext cx="3659187" cy="209550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Establishment of pilot Medicare bundled payment program </a:t>
            </a:r>
          </a:p>
        </p:txBody>
      </p:sp>
      <p:sp>
        <p:nvSpPr>
          <p:cNvPr id="8214" name="TextBox 30"/>
          <p:cNvSpPr txBox="1">
            <a:spLocks noChangeArrowheads="1"/>
          </p:cNvSpPr>
          <p:nvPr/>
        </p:nvSpPr>
        <p:spPr bwMode="auto">
          <a:xfrm>
            <a:off x="608013" y="3592513"/>
            <a:ext cx="3659187" cy="209550"/>
          </a:xfrm>
          <a:prstGeom prst="rect">
            <a:avLst/>
          </a:prstGeom>
          <a:solidFill>
            <a:srgbClr val="AFE3C0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Creation of 2.3% excise tax on medical devices</a:t>
            </a:r>
          </a:p>
        </p:txBody>
      </p:sp>
      <p:sp>
        <p:nvSpPr>
          <p:cNvPr id="8215" name="TextBox 32"/>
          <p:cNvSpPr txBox="1">
            <a:spLocks noChangeArrowheads="1"/>
          </p:cNvSpPr>
          <p:nvPr/>
        </p:nvSpPr>
        <p:spPr bwMode="auto">
          <a:xfrm>
            <a:off x="608013" y="4437063"/>
            <a:ext cx="3659187" cy="363537"/>
          </a:xfrm>
          <a:prstGeom prst="rect">
            <a:avLst/>
          </a:prstGeom>
          <a:solidFill>
            <a:srgbClr val="AFE3C0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Requirement to disclose financial relationships between health entities and manufacturers/ distributors</a:t>
            </a:r>
          </a:p>
        </p:txBody>
      </p:sp>
      <p:sp>
        <p:nvSpPr>
          <p:cNvPr id="8216" name="TextBox 1"/>
          <p:cNvSpPr txBox="1">
            <a:spLocks noChangeArrowheads="1"/>
          </p:cNvSpPr>
          <p:nvPr/>
        </p:nvSpPr>
        <p:spPr bwMode="auto">
          <a:xfrm>
            <a:off x="2633663" y="1219200"/>
            <a:ext cx="3876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Implementation Timeline for Major ACA Provisions</a:t>
            </a:r>
          </a:p>
        </p:txBody>
      </p:sp>
      <p:sp>
        <p:nvSpPr>
          <p:cNvPr id="8217" name="TextBox 34"/>
          <p:cNvSpPr txBox="1">
            <a:spLocks noChangeArrowheads="1"/>
          </p:cNvSpPr>
          <p:nvPr/>
        </p:nvSpPr>
        <p:spPr bwMode="auto">
          <a:xfrm>
            <a:off x="608013" y="5173663"/>
            <a:ext cx="3659187" cy="363537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Creation of Consumer Operated and Oriented Plan (CO-OP) for member-run health insurance companies</a:t>
            </a:r>
          </a:p>
        </p:txBody>
      </p:sp>
      <p:sp>
        <p:nvSpPr>
          <p:cNvPr id="8218" name="TextBox 35"/>
          <p:cNvSpPr txBox="1">
            <a:spLocks noChangeArrowheads="1"/>
          </p:cNvSpPr>
          <p:nvPr/>
        </p:nvSpPr>
        <p:spPr bwMode="auto">
          <a:xfrm>
            <a:off x="608013" y="5875338"/>
            <a:ext cx="3659187" cy="363537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Reduction in Medicare and Medicaid Disproportionate Share Hospital (DSH) allotments</a:t>
            </a:r>
          </a:p>
        </p:txBody>
      </p:sp>
      <p:sp>
        <p:nvSpPr>
          <p:cNvPr id="8219" name="TextBox 36"/>
          <p:cNvSpPr txBox="1">
            <a:spLocks noChangeArrowheads="1"/>
          </p:cNvSpPr>
          <p:nvPr/>
        </p:nvSpPr>
        <p:spPr bwMode="auto">
          <a:xfrm>
            <a:off x="4799013" y="1997075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Guarantee of insurance availability regardless of health status</a:t>
            </a:r>
          </a:p>
        </p:txBody>
      </p:sp>
      <p:sp>
        <p:nvSpPr>
          <p:cNvPr id="8220" name="TextBox 38"/>
          <p:cNvSpPr txBox="1">
            <a:spLocks noChangeArrowheads="1"/>
          </p:cNvSpPr>
          <p:nvPr/>
        </p:nvSpPr>
        <p:spPr bwMode="auto">
          <a:xfrm>
            <a:off x="4799013" y="2468563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Enforcement of employer insurance requirements</a:t>
            </a:r>
          </a:p>
        </p:txBody>
      </p:sp>
      <p:sp>
        <p:nvSpPr>
          <p:cNvPr id="8221" name="TextBox 39"/>
          <p:cNvSpPr txBox="1">
            <a:spLocks noChangeArrowheads="1"/>
          </p:cNvSpPr>
          <p:nvPr/>
        </p:nvSpPr>
        <p:spPr bwMode="auto">
          <a:xfrm>
            <a:off x="4799013" y="3892550"/>
            <a:ext cx="3659187" cy="363538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Requirement of minimum 85% medical loss ratio for Medicare Advantage plans</a:t>
            </a:r>
          </a:p>
        </p:txBody>
      </p:sp>
      <p:sp>
        <p:nvSpPr>
          <p:cNvPr id="8222" name="TextBox 40"/>
          <p:cNvSpPr txBox="1">
            <a:spLocks noChangeArrowheads="1"/>
          </p:cNvSpPr>
          <p:nvPr/>
        </p:nvSpPr>
        <p:spPr bwMode="auto">
          <a:xfrm>
            <a:off x="4799013" y="2233613"/>
            <a:ext cx="3659187" cy="207962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Prohibition of annual limits on coverage</a:t>
            </a:r>
          </a:p>
        </p:txBody>
      </p:sp>
      <p:sp>
        <p:nvSpPr>
          <p:cNvPr id="8223" name="TextBox 41"/>
          <p:cNvSpPr txBox="1">
            <a:spLocks noChangeArrowheads="1"/>
          </p:cNvSpPr>
          <p:nvPr/>
        </p:nvSpPr>
        <p:spPr bwMode="auto">
          <a:xfrm>
            <a:off x="4799013" y="2940050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Provision of health insurance premium and cost sharing subsidies</a:t>
            </a:r>
          </a:p>
        </p:txBody>
      </p:sp>
      <p:sp>
        <p:nvSpPr>
          <p:cNvPr id="8224" name="TextBox 43"/>
          <p:cNvSpPr txBox="1">
            <a:spLocks noChangeArrowheads="1"/>
          </p:cNvSpPr>
          <p:nvPr/>
        </p:nvSpPr>
        <p:spPr bwMode="auto">
          <a:xfrm>
            <a:off x="4799013" y="3657600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Requirement of health insurance (individual mandate)</a:t>
            </a:r>
          </a:p>
        </p:txBody>
      </p:sp>
      <p:sp>
        <p:nvSpPr>
          <p:cNvPr id="8225" name="TextBox 44"/>
          <p:cNvSpPr txBox="1">
            <a:spLocks noChangeArrowheads="1"/>
          </p:cNvSpPr>
          <p:nvPr/>
        </p:nvSpPr>
        <p:spPr bwMode="auto">
          <a:xfrm>
            <a:off x="4799013" y="3411538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Creation of essential health benefits package</a:t>
            </a:r>
          </a:p>
        </p:txBody>
      </p:sp>
      <p:sp>
        <p:nvSpPr>
          <p:cNvPr id="8226" name="TextBox 4"/>
          <p:cNvSpPr txBox="1">
            <a:spLocks noChangeArrowheads="1"/>
          </p:cNvSpPr>
          <p:nvPr/>
        </p:nvSpPr>
        <p:spPr bwMode="auto">
          <a:xfrm>
            <a:off x="2960688" y="1454150"/>
            <a:ext cx="11588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Medicare/Medicaid</a:t>
            </a:r>
          </a:p>
        </p:txBody>
      </p:sp>
      <p:sp>
        <p:nvSpPr>
          <p:cNvPr id="8227" name="TextBox 49"/>
          <p:cNvSpPr txBox="1">
            <a:spLocks noChangeArrowheads="1"/>
          </p:cNvSpPr>
          <p:nvPr/>
        </p:nvSpPr>
        <p:spPr bwMode="auto">
          <a:xfrm>
            <a:off x="4319588" y="1454150"/>
            <a:ext cx="6810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Insurance</a:t>
            </a:r>
          </a:p>
        </p:txBody>
      </p:sp>
      <p:sp>
        <p:nvSpPr>
          <p:cNvPr id="8228" name="TextBox 50"/>
          <p:cNvSpPr txBox="1">
            <a:spLocks noChangeArrowheads="1"/>
          </p:cNvSpPr>
          <p:nvPr/>
        </p:nvSpPr>
        <p:spPr bwMode="auto">
          <a:xfrm>
            <a:off x="5360988" y="1454150"/>
            <a:ext cx="914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Finance/Taxes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933700" y="1528763"/>
            <a:ext cx="84138" cy="96837"/>
          </a:xfrm>
          <a:prstGeom prst="rect">
            <a:avLst/>
          </a:prstGeom>
          <a:solidFill>
            <a:srgbClr val="C4D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284663" y="1528763"/>
            <a:ext cx="82550" cy="96837"/>
          </a:xfrm>
          <a:prstGeom prst="rect">
            <a:avLst/>
          </a:prstGeom>
          <a:solidFill>
            <a:srgbClr val="F8DB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334000" y="1528763"/>
            <a:ext cx="84138" cy="96837"/>
          </a:xfrm>
          <a:prstGeom prst="rect">
            <a:avLst/>
          </a:prstGeom>
          <a:solidFill>
            <a:srgbClr val="AFE3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232" name="TextBox 54"/>
          <p:cNvSpPr txBox="1">
            <a:spLocks noChangeArrowheads="1"/>
          </p:cNvSpPr>
          <p:nvPr/>
        </p:nvSpPr>
        <p:spPr bwMode="auto">
          <a:xfrm>
            <a:off x="4799013" y="3175000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Imposition of fees on health insurance sector</a:t>
            </a:r>
          </a:p>
        </p:txBody>
      </p:sp>
      <p:sp>
        <p:nvSpPr>
          <p:cNvPr id="8233" name="TextBox 55"/>
          <p:cNvSpPr txBox="1">
            <a:spLocks noChangeArrowheads="1"/>
          </p:cNvSpPr>
          <p:nvPr/>
        </p:nvSpPr>
        <p:spPr bwMode="auto">
          <a:xfrm>
            <a:off x="4799013" y="2703513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Implementation of health insurance exchanges</a:t>
            </a:r>
          </a:p>
        </p:txBody>
      </p:sp>
      <p:sp>
        <p:nvSpPr>
          <p:cNvPr id="8234" name="TextBox 56"/>
          <p:cNvSpPr txBox="1">
            <a:spLocks noChangeArrowheads="1"/>
          </p:cNvSpPr>
          <p:nvPr/>
        </p:nvSpPr>
        <p:spPr bwMode="auto">
          <a:xfrm>
            <a:off x="4799013" y="5172075"/>
            <a:ext cx="3659187" cy="209550"/>
          </a:xfrm>
          <a:prstGeom prst="rect">
            <a:avLst/>
          </a:prstGeom>
          <a:solidFill>
            <a:srgbClr val="F8DBA2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Establishment of wellness programs participation incentives</a:t>
            </a:r>
          </a:p>
        </p:txBody>
      </p:sp>
      <p:sp>
        <p:nvSpPr>
          <p:cNvPr id="8235" name="TextBox 64"/>
          <p:cNvSpPr txBox="1">
            <a:spLocks noChangeArrowheads="1"/>
          </p:cNvSpPr>
          <p:nvPr/>
        </p:nvSpPr>
        <p:spPr bwMode="auto">
          <a:xfrm>
            <a:off x="4792663" y="5884863"/>
            <a:ext cx="3665537" cy="363537"/>
          </a:xfrm>
          <a:prstGeom prst="rect">
            <a:avLst/>
          </a:prstGeom>
          <a:solidFill>
            <a:srgbClr val="C4DCEA"/>
          </a:solidFill>
          <a:ln w="9525">
            <a:noFill/>
            <a:miter lim="800000"/>
            <a:headEnd/>
            <a:tailEnd/>
          </a:ln>
        </p:spPr>
        <p:txBody>
          <a:bodyPr lIns="64008" tIns="27432" rIns="64008" bIns="27432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>
                <a:solidFill>
                  <a:srgbClr val="000000"/>
                </a:solidFill>
              </a:rPr>
              <a:t>Reduction in Medicare payments to hospitals for hospital-acquired conditions by 1%</a:t>
            </a:r>
          </a:p>
        </p:txBody>
      </p:sp>
      <p:sp>
        <p:nvSpPr>
          <p:cNvPr id="8236" name="TextBox 3"/>
          <p:cNvSpPr txBox="1">
            <a:spLocks noChangeArrowheads="1"/>
          </p:cNvSpPr>
          <p:nvPr/>
        </p:nvSpPr>
        <p:spPr bwMode="auto">
          <a:xfrm rot="2370183">
            <a:off x="8242300" y="725488"/>
            <a:ext cx="930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000">
                <a:solidFill>
                  <a:srgbClr val="000000"/>
                </a:solidFill>
                <a:ea typeface="MS PGothic" pitchFamily="34" charset="-128"/>
              </a:rPr>
              <a:t>March 5, 2013</a:t>
            </a:r>
          </a:p>
        </p:txBody>
      </p:sp>
      <p:sp>
        <p:nvSpPr>
          <p:cNvPr id="8237" name="TextBox 1"/>
          <p:cNvSpPr txBox="1">
            <a:spLocks noChangeArrowheads="1"/>
          </p:cNvSpPr>
          <p:nvPr/>
        </p:nvSpPr>
        <p:spPr bwMode="auto">
          <a:xfrm>
            <a:off x="1303338" y="609600"/>
            <a:ext cx="6537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Most ACA Reforms Implemented 2013-2014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ional Journal">
  <a:themeElements>
    <a:clrScheme name="National Journal NEW">
      <a:dk1>
        <a:sysClr val="windowText" lastClr="000000"/>
      </a:dk1>
      <a:lt1>
        <a:sysClr val="window" lastClr="FFFFFF"/>
      </a:lt1>
      <a:dk2>
        <a:srgbClr val="4D4D4D"/>
      </a:dk2>
      <a:lt2>
        <a:srgbClr val="EEECE1"/>
      </a:lt2>
      <a:accent1>
        <a:srgbClr val="005596"/>
      </a:accent1>
      <a:accent2>
        <a:srgbClr val="9AC2DA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238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Gill Sans MT</vt:lpstr>
      <vt:lpstr>Arial</vt:lpstr>
      <vt:lpstr>MS PGothic</vt:lpstr>
      <vt:lpstr>Calibri</vt:lpstr>
      <vt:lpstr>National Journal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Most ACA Reforms Implemented Over Next Two Years</dc:title>
  <dc:creator>Novak, Sophie</dc:creator>
  <cp:lastModifiedBy>jonnim</cp:lastModifiedBy>
  <cp:revision>100</cp:revision>
  <cp:lastPrinted>2013-03-04T18:46:22Z</cp:lastPrinted>
  <dcterms:created xsi:type="dcterms:W3CDTF">2013-02-27T20:43:43Z</dcterms:created>
  <dcterms:modified xsi:type="dcterms:W3CDTF">2013-04-15T16:06:45Z</dcterms:modified>
</cp:coreProperties>
</file>