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</p:showPr>
  <p:clrMru>
    <a:srgbClr val="EFD35D"/>
    <a:srgbClr val="800000"/>
    <a:srgbClr val="DFB14C"/>
    <a:srgbClr val="DA7984"/>
    <a:srgbClr val="B83740"/>
    <a:srgbClr val="F4F092"/>
    <a:srgbClr val="D5D5D5"/>
    <a:srgbClr val="D9D9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9" autoAdjust="0"/>
    <p:restoredTop sz="99262" autoAdjust="0"/>
  </p:normalViewPr>
  <p:slideViewPr>
    <p:cSldViewPr>
      <p:cViewPr>
        <p:scale>
          <a:sx n="90" d="100"/>
          <a:sy n="90" d="100"/>
        </p:scale>
        <p:origin x="-600" y="72"/>
      </p:cViewPr>
      <p:guideLst>
        <p:guide orient="horz" pos="432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4BC5F6-5BF3-4FF6-B317-BCB667CCC614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51EA5C-6DCE-4F66-9D33-46CAE5E1B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23D1C2-701C-422E-8846-68E72A671B1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930644"/>
            <a:ext cx="8686800" cy="369332"/>
          </a:xfrm>
        </p:spPr>
        <p:txBody>
          <a:bodyPr anchor="b"/>
          <a:lstStyle>
            <a:lvl1pPr>
              <a:defRPr b="1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395093"/>
            <a:ext cx="8686800" cy="369332"/>
          </a:xfrm>
        </p:spPr>
        <p:txBody>
          <a:bodyPr anchorCtr="1">
            <a:spAutoFit/>
          </a:bodyPr>
          <a:lstStyle>
            <a:lvl1pPr marL="0" indent="0" algn="ctr">
              <a:buNone/>
              <a:defRPr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26272" y="691135"/>
            <a:ext cx="8689128" cy="369332"/>
          </a:xfrm>
        </p:spPr>
        <p:txBody>
          <a:bodyPr anchor="b"/>
          <a:lstStyle>
            <a:lvl1pPr>
              <a:defRPr sz="2400" b="1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26272" y="1144588"/>
            <a:ext cx="8689128" cy="338554"/>
          </a:xfrm>
        </p:spPr>
        <p:txBody>
          <a:bodyPr anchorCtr="1">
            <a:spAutoFit/>
          </a:bodyPr>
          <a:lstStyle>
            <a:lvl1pPr marL="0" indent="0" algn="ctr">
              <a:buNone/>
              <a:defRPr sz="2200" i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4"/>
          </p:nvPr>
        </p:nvSpPr>
        <p:spPr>
          <a:xfrm>
            <a:off x="227013" y="6510338"/>
            <a:ext cx="5287962" cy="214312"/>
          </a:xfrm>
        </p:spPr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Gill Sans MT"/>
                <a:ea typeface="+mn-ea"/>
                <a:cs typeface="Gill Sans MT"/>
              </a:defRPr>
            </a:lvl1pPr>
          </a:lstStyle>
          <a:p>
            <a:pPr>
              <a:defRPr/>
            </a:pPr>
            <a:r>
              <a:rPr lang="en-US"/>
              <a:t>Source: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8399463" y="6510338"/>
            <a:ext cx="515937" cy="184150"/>
          </a:xfrm>
        </p:spPr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BBC364E9-B6B5-497A-85A7-44D6DF1DC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685800"/>
            <a:ext cx="8686800" cy="369888"/>
          </a:xfrm>
          <a:custGeom>
            <a:avLst/>
            <a:gdLst>
              <a:gd name="T0" fmla="*/ 0 w 7772400"/>
              <a:gd name="T1" fmla="*/ 0 h 400110"/>
              <a:gd name="T2" fmla="*/ 36882500 w 7772400"/>
              <a:gd name="T3" fmla="*/ 0 h 400110"/>
              <a:gd name="T4" fmla="*/ 36882500 w 7772400"/>
              <a:gd name="T5" fmla="*/ 133044 h 400110"/>
              <a:gd name="T6" fmla="*/ 0 w 7772400"/>
              <a:gd name="T7" fmla="*/ 133044 h 400110"/>
              <a:gd name="T8" fmla="*/ 0 w 7772400"/>
              <a:gd name="T9" fmla="*/ 0 h 4001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772400"/>
              <a:gd name="T16" fmla="*/ 0 h 400110"/>
              <a:gd name="T17" fmla="*/ 7772400 w 7772400"/>
              <a:gd name="T18" fmla="*/ 400110 h 4001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772400" h="400110">
                <a:moveTo>
                  <a:pt x="0" y="0"/>
                </a:moveTo>
                <a:lnTo>
                  <a:pt x="7772400" y="0"/>
                </a:lnTo>
                <a:lnTo>
                  <a:pt x="7772400" y="400110"/>
                </a:lnTo>
                <a:lnTo>
                  <a:pt x="0" y="40011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2327275"/>
            <a:ext cx="86868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0863" y="6510338"/>
            <a:ext cx="515937" cy="18415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56F01D59-2079-497E-BFC6-0E5741C5D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28600" y="6510338"/>
            <a:ext cx="7680325" cy="15398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i="1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Source: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Gill Sans MT"/>
          <a:ea typeface="MS PGothic" pitchFamily="34" charset="-128"/>
          <a:cs typeface="Gill Sans MT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Gill Sans MT" pitchFamily="34" charset="0"/>
          <a:ea typeface="MS PGothic" pitchFamily="34" charset="-128"/>
          <a:cs typeface="Gill Sans MT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Gill Sans MT" pitchFamily="34" charset="0"/>
          <a:ea typeface="MS PGothic" pitchFamily="34" charset="-128"/>
          <a:cs typeface="Gill Sans MT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Gill Sans MT" pitchFamily="34" charset="0"/>
          <a:ea typeface="MS PGothic" pitchFamily="34" charset="-128"/>
          <a:cs typeface="Gill Sans MT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Gill Sans MT" pitchFamily="34" charset="0"/>
          <a:ea typeface="MS PGothic" pitchFamily="34" charset="-128"/>
          <a:cs typeface="Gill Sans MT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Gill Sans MT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Gill Sans MT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Gill Sans MT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Gill Sans MT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05596"/>
        </a:buClr>
        <a:buFont typeface="Arial" charset="0"/>
        <a:buChar char="•"/>
        <a:defRPr sz="2400" kern="1200">
          <a:solidFill>
            <a:schemeClr val="tx1"/>
          </a:solidFill>
          <a:latin typeface="Gill Sans MT"/>
          <a:ea typeface="MS PGothic" pitchFamily="34" charset="-128"/>
          <a:cs typeface="Gill Sans MT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596"/>
        </a:buClr>
        <a:buFont typeface="Arial" charset="0"/>
        <a:buChar char="•"/>
        <a:defRPr sz="2000" kern="1200">
          <a:solidFill>
            <a:schemeClr val="tx1"/>
          </a:solidFill>
          <a:latin typeface="Gill Sans MT"/>
          <a:ea typeface="MS PGothic" pitchFamily="34" charset="-128"/>
          <a:cs typeface="Gill Sans MT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1"/>
          </a:solidFill>
          <a:latin typeface="Gill Sans MT"/>
          <a:ea typeface="MS PGothic" pitchFamily="34" charset="-128"/>
          <a:cs typeface="Gill Sans MT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1"/>
          </a:solidFill>
          <a:latin typeface="Gill Sans MT"/>
          <a:ea typeface="MS PGothic" pitchFamily="34" charset="-128"/>
          <a:cs typeface="Gill Sans MT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ill Sans MT"/>
          <a:ea typeface="MS PGothic" pitchFamily="34" charset="-128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Office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Chart 59"/>
          <p:cNvGraphicFramePr>
            <a:graphicFrameLocks/>
          </p:cNvGraphicFramePr>
          <p:nvPr/>
        </p:nvGraphicFramePr>
        <p:xfrm>
          <a:off x="768350" y="2284413"/>
          <a:ext cx="7607300" cy="4319587"/>
        </p:xfrm>
        <a:graphic>
          <a:graphicData uri="http://schemas.openxmlformats.org/presentationml/2006/ole">
            <p:oleObj spid="_x0000_s9218" r:id="rId4" imgW="7608467" imgH="4316342" progId="Excel.Sheet.8">
              <p:embed/>
            </p:oleObj>
          </a:graphicData>
        </a:graphic>
      </p:graphicFrame>
      <p:sp>
        <p:nvSpPr>
          <p:cNvPr id="9219" name="Footer Placeholder 3"/>
          <p:cNvSpPr>
            <a:spLocks noGrp="1"/>
          </p:cNvSpPr>
          <p:nvPr>
            <p:ph type="ftr" sz="quarter" idx="14"/>
          </p:nvPr>
        </p:nvSpPr>
        <p:spPr bwMode="auto">
          <a:xfrm>
            <a:off x="227013" y="6510338"/>
            <a:ext cx="8307387" cy="15398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Gill Sans MT" pitchFamily="34" charset="0"/>
                <a:ea typeface="Gill Sans MT" pitchFamily="34" charset="0"/>
                <a:cs typeface="Gill Sans MT" pitchFamily="34" charset="0"/>
              </a:rPr>
              <a:t>Source: Kaiser Health Tracking Poll.</a:t>
            </a:r>
          </a:p>
        </p:txBody>
      </p:sp>
      <p:pic>
        <p:nvPicPr>
          <p:cNvPr id="9220" name="Picture 8" descr="Membership-Blu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50050" y="239713"/>
            <a:ext cx="21431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457200"/>
            <a:ext cx="8915400" cy="1588"/>
          </a:xfrm>
          <a:prstGeom prst="line">
            <a:avLst/>
          </a:prstGeom>
          <a:ln w="9525" cap="flat" cmpd="sng" algn="ctr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" y="6508750"/>
            <a:ext cx="8915400" cy="1588"/>
          </a:xfrm>
          <a:prstGeom prst="line">
            <a:avLst/>
          </a:prstGeom>
          <a:ln w="9525" cap="flat" cmpd="sng" algn="ctr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85800" y="4322763"/>
            <a:ext cx="778351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24" name="TextBox 34"/>
          <p:cNvSpPr txBox="1">
            <a:spLocks noChangeArrowheads="1"/>
          </p:cNvSpPr>
          <p:nvPr/>
        </p:nvSpPr>
        <p:spPr bwMode="auto">
          <a:xfrm>
            <a:off x="914400" y="2306638"/>
            <a:ext cx="1227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ea typeface="MS PGothic" pitchFamily="34" charset="-128"/>
              </a:rPr>
              <a:t>Democrat</a:t>
            </a:r>
          </a:p>
        </p:txBody>
      </p:sp>
      <p:sp>
        <p:nvSpPr>
          <p:cNvPr id="9225" name="TextBox 35"/>
          <p:cNvSpPr txBox="1">
            <a:spLocks noChangeArrowheads="1"/>
          </p:cNvSpPr>
          <p:nvPr/>
        </p:nvSpPr>
        <p:spPr bwMode="auto">
          <a:xfrm>
            <a:off x="2057400" y="2286000"/>
            <a:ext cx="2114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ea typeface="MS PGothic" pitchFamily="34" charset="-128"/>
              </a:rPr>
              <a:t>Independent-Leaning Democrat</a:t>
            </a:r>
          </a:p>
        </p:txBody>
      </p:sp>
      <p:sp>
        <p:nvSpPr>
          <p:cNvPr id="9226" name="TextBox 36"/>
          <p:cNvSpPr txBox="1">
            <a:spLocks noChangeArrowheads="1"/>
          </p:cNvSpPr>
          <p:nvPr/>
        </p:nvSpPr>
        <p:spPr bwMode="auto">
          <a:xfrm>
            <a:off x="5162550" y="2306638"/>
            <a:ext cx="1833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ea typeface="MS PGothic" pitchFamily="34" charset="-128"/>
              </a:rPr>
              <a:t>Independent-Leaning Republican</a:t>
            </a:r>
          </a:p>
        </p:txBody>
      </p:sp>
      <p:sp>
        <p:nvSpPr>
          <p:cNvPr id="9227" name="TextBox 37"/>
          <p:cNvSpPr txBox="1">
            <a:spLocks noChangeArrowheads="1"/>
          </p:cNvSpPr>
          <p:nvPr/>
        </p:nvSpPr>
        <p:spPr bwMode="auto">
          <a:xfrm>
            <a:off x="3917950" y="2306638"/>
            <a:ext cx="1308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ea typeface="MS PGothic" pitchFamily="34" charset="-128"/>
              </a:rPr>
              <a:t>Independent</a:t>
            </a:r>
          </a:p>
        </p:txBody>
      </p:sp>
      <p:sp>
        <p:nvSpPr>
          <p:cNvPr id="9228" name="TextBox 38"/>
          <p:cNvSpPr txBox="1">
            <a:spLocks noChangeArrowheads="1"/>
          </p:cNvSpPr>
          <p:nvPr/>
        </p:nvSpPr>
        <p:spPr bwMode="auto">
          <a:xfrm>
            <a:off x="7010400" y="2286000"/>
            <a:ext cx="1236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ea typeface="MS PGothic" pitchFamily="34" charset="-128"/>
              </a:rPr>
              <a:t>Republican</a:t>
            </a:r>
          </a:p>
        </p:txBody>
      </p:sp>
      <p:sp>
        <p:nvSpPr>
          <p:cNvPr id="9229" name="TextBox 49"/>
          <p:cNvSpPr txBox="1">
            <a:spLocks noChangeArrowheads="1"/>
          </p:cNvSpPr>
          <p:nvPr/>
        </p:nvSpPr>
        <p:spPr bwMode="auto">
          <a:xfrm>
            <a:off x="2982913" y="5483225"/>
            <a:ext cx="6127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FFFFFF"/>
                </a:solidFill>
                <a:ea typeface="MS PGothic" pitchFamily="34" charset="-128"/>
              </a:rPr>
              <a:t>24%</a:t>
            </a:r>
          </a:p>
        </p:txBody>
      </p:sp>
      <p:grpSp>
        <p:nvGrpSpPr>
          <p:cNvPr id="9230" name="Group 4"/>
          <p:cNvGrpSpPr>
            <a:grpSpLocks/>
          </p:cNvGrpSpPr>
          <p:nvPr/>
        </p:nvGrpSpPr>
        <p:grpSpPr bwMode="auto">
          <a:xfrm>
            <a:off x="3681413" y="1905002"/>
            <a:ext cx="2109787" cy="303209"/>
            <a:chOff x="3586159" y="1851830"/>
            <a:chExt cx="2109087" cy="304251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586159" y="1966519"/>
              <a:ext cx="128544" cy="122658"/>
            </a:xfrm>
            <a:prstGeom prst="rect">
              <a:avLst/>
            </a:prstGeom>
            <a:solidFill>
              <a:srgbClr val="005596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36" name="TextBox 27"/>
            <p:cNvSpPr txBox="1">
              <a:spLocks noChangeArrowheads="1"/>
            </p:cNvSpPr>
            <p:nvPr/>
          </p:nvSpPr>
          <p:spPr bwMode="auto">
            <a:xfrm>
              <a:off x="3670799" y="1878907"/>
              <a:ext cx="918784" cy="277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ea typeface="MS PGothic" pitchFamily="34" charset="-128"/>
                </a:rPr>
                <a:t>Favorable</a:t>
              </a: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571669" y="1966519"/>
              <a:ext cx="126958" cy="122658"/>
            </a:xfrm>
            <a:prstGeom prst="rect">
              <a:avLst/>
            </a:prstGeom>
            <a:solidFill>
              <a:srgbClr val="5699C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38" name="TextBox 29"/>
            <p:cNvSpPr txBox="1">
              <a:spLocks noChangeArrowheads="1"/>
            </p:cNvSpPr>
            <p:nvPr/>
          </p:nvSpPr>
          <p:spPr bwMode="auto">
            <a:xfrm>
              <a:off x="4646467" y="1851830"/>
              <a:ext cx="1048779" cy="277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ea typeface="MS PGothic" pitchFamily="34" charset="-128"/>
                </a:rPr>
                <a:t>Unfavorable</a:t>
              </a:r>
              <a:endParaRPr lang="en-US" sz="1200" dirty="0">
                <a:ea typeface="MS PGothic" pitchFamily="34" charset="-128"/>
              </a:endParaRPr>
            </a:p>
          </p:txBody>
        </p:sp>
      </p:grpSp>
      <p:sp>
        <p:nvSpPr>
          <p:cNvPr id="9231" name="Footer Placeholder 1"/>
          <p:cNvSpPr txBox="1">
            <a:spLocks/>
          </p:cNvSpPr>
          <p:nvPr/>
        </p:nvSpPr>
        <p:spPr bwMode="auto">
          <a:xfrm>
            <a:off x="227013" y="6327775"/>
            <a:ext cx="85280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000" i="1">
                <a:ea typeface="MS PGothic" pitchFamily="34" charset="-128"/>
              </a:rPr>
              <a:t>* Respondents who answered </a:t>
            </a:r>
            <a:r>
              <a:rPr lang="ja-JP" altLang="en-US" sz="1000" i="1">
                <a:ea typeface="MS PGothic" pitchFamily="34" charset="-128"/>
              </a:rPr>
              <a:t>“</a:t>
            </a:r>
            <a:r>
              <a:rPr lang="en-US" altLang="ja-JP" sz="1000" i="1">
                <a:ea typeface="MS PGothic" pitchFamily="34" charset="-128"/>
              </a:rPr>
              <a:t>Don’t know/Refused</a:t>
            </a:r>
            <a:r>
              <a:rPr lang="ja-JP" altLang="en-US" sz="1000" i="1">
                <a:ea typeface="MS PGothic" pitchFamily="34" charset="-128"/>
              </a:rPr>
              <a:t>”</a:t>
            </a:r>
            <a:r>
              <a:rPr lang="en-US" altLang="ja-JP" sz="1000" i="1">
                <a:ea typeface="MS PGothic" pitchFamily="34" charset="-128"/>
              </a:rPr>
              <a:t> not shown.</a:t>
            </a:r>
            <a:endParaRPr lang="en-US" sz="1000" i="1">
              <a:ea typeface="MS PGothic" pitchFamily="34" charset="-128"/>
            </a:endParaRPr>
          </a:p>
        </p:txBody>
      </p:sp>
      <p:sp>
        <p:nvSpPr>
          <p:cNvPr id="9232" name="TextBox 1"/>
          <p:cNvSpPr txBox="1">
            <a:spLocks noChangeArrowheads="1"/>
          </p:cNvSpPr>
          <p:nvPr/>
        </p:nvSpPr>
        <p:spPr bwMode="auto">
          <a:xfrm>
            <a:off x="2400300" y="1371600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Public Opinion of ACA Across Party Lines*</a:t>
            </a:r>
          </a:p>
          <a:p>
            <a:pPr algn="ctr"/>
            <a:r>
              <a:rPr lang="en-US" sz="1400" i="1"/>
              <a:t>(March 2013)</a:t>
            </a:r>
          </a:p>
        </p:txBody>
      </p:sp>
      <p:sp>
        <p:nvSpPr>
          <p:cNvPr id="9233" name="Slide Number Placeholder 2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F5EAC2-28FC-4DCC-84E4-966E33B692E9}" type="slidenum">
              <a:rPr lang="en-US" smtClean="0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9234" name="Title 2"/>
          <p:cNvSpPr>
            <a:spLocks noGrp="1"/>
          </p:cNvSpPr>
          <p:nvPr>
            <p:ph type="ctrTitle"/>
          </p:nvPr>
        </p:nvSpPr>
        <p:spPr>
          <a:xfrm>
            <a:off x="227013" y="690563"/>
            <a:ext cx="8688387" cy="369887"/>
          </a:xfrm>
          <a:custGeom>
            <a:avLst/>
            <a:gdLst>
              <a:gd name="T0" fmla="*/ 0 w 7772400"/>
              <a:gd name="T1" fmla="*/ 0 h 400110"/>
              <a:gd name="T2" fmla="*/ 36892385 w 7772400"/>
              <a:gd name="T3" fmla="*/ 0 h 400110"/>
              <a:gd name="T4" fmla="*/ 36892385 w 7772400"/>
              <a:gd name="T5" fmla="*/ 132845 h 400110"/>
              <a:gd name="T6" fmla="*/ 0 w 7772400"/>
              <a:gd name="T7" fmla="*/ 132845 h 400110"/>
              <a:gd name="T8" fmla="*/ 0 w 7772400"/>
              <a:gd name="T9" fmla="*/ 0 h 4001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772400"/>
              <a:gd name="T16" fmla="*/ 0 h 400110"/>
              <a:gd name="T17" fmla="*/ 7772400 w 7772400"/>
              <a:gd name="T18" fmla="*/ 400110 h 4001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772400" h="400110">
                <a:moveTo>
                  <a:pt x="0" y="0"/>
                </a:moveTo>
                <a:lnTo>
                  <a:pt x="7772400" y="0"/>
                </a:lnTo>
                <a:lnTo>
                  <a:pt x="7772400" y="400110"/>
                </a:lnTo>
                <a:lnTo>
                  <a:pt x="0" y="40011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 smtClean="0">
                <a:latin typeface="Gill Sans MT" pitchFamily="34" charset="0"/>
                <a:cs typeface="Gill Sans MT" pitchFamily="34" charset="0"/>
              </a:rPr>
              <a:t>Dems Have Favorable Opinion of ACA; GOP Unfavorable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ional Journal">
  <a:themeElements>
    <a:clrScheme name="National Journal NEW">
      <a:dk1>
        <a:sysClr val="windowText" lastClr="000000"/>
      </a:dk1>
      <a:lt1>
        <a:sysClr val="window" lastClr="FFFFFF"/>
      </a:lt1>
      <a:dk2>
        <a:srgbClr val="4D4D4D"/>
      </a:dk2>
      <a:lt2>
        <a:srgbClr val="EEECE1"/>
      </a:lt2>
      <a:accent1>
        <a:srgbClr val="005596"/>
      </a:accent1>
      <a:accent2>
        <a:srgbClr val="9AC2DA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</TotalTime>
  <Words>52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National Journal</vt:lpstr>
      <vt:lpstr>Microsoft Office Excel 97-2003 Worksheet</vt:lpstr>
      <vt:lpstr>Dems Have Favorable Opinion of ACA; GOP Unfavorable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</dc:title>
  <dc:creator>Novak, Sophie</dc:creator>
  <cp:lastModifiedBy>jonnim</cp:lastModifiedBy>
  <cp:revision>92</cp:revision>
  <cp:lastPrinted>2013-03-21T20:20:18Z</cp:lastPrinted>
  <dcterms:created xsi:type="dcterms:W3CDTF">2013-03-13T15:50:38Z</dcterms:created>
  <dcterms:modified xsi:type="dcterms:W3CDTF">2013-04-19T19:20:24Z</dcterms:modified>
</cp:coreProperties>
</file>