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3"/>
  </p:notesMasterIdLst>
  <p:sldIdLst>
    <p:sldId id="2563" r:id="rId5"/>
    <p:sldId id="2562" r:id="rId6"/>
    <p:sldId id="2565" r:id="rId7"/>
    <p:sldId id="2557" r:id="rId8"/>
    <p:sldId id="2566" r:id="rId9"/>
    <p:sldId id="2569" r:id="rId10"/>
    <p:sldId id="2570" r:id="rId11"/>
    <p:sldId id="247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D937A1-B14A-9F18-54FD-DF802CEDB207}" name="Jared Frost" initials="JF" userId="Jared Frost"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64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62928B-46F8-4A08-B961-1F87F27EDA86}" type="datetimeFigureOut">
              <a:rPr lang="en-US" smtClean="0"/>
              <a:t>4/14/2026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466971-F25A-4860-97FF-8A5CEE3263D8}" type="slidenum">
              <a:rPr lang="en-US" smtClean="0"/>
              <a:t>‹#›</a:t>
            </a:fld>
            <a:endParaRPr lang="en-US"/>
          </a:p>
        </p:txBody>
      </p:sp>
    </p:spTree>
    <p:extLst>
      <p:ext uri="{BB962C8B-B14F-4D97-AF65-F5344CB8AC3E}">
        <p14:creationId xmlns:p14="http://schemas.microsoft.com/office/powerpoint/2010/main" val="2622596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Hello, everyone.  Thank you for participating in Leadership Day 2026.  My name is Jared Frost and I’m a Manager in ACP’s Legislative Affairs department in the Washington, DC office. My colleagues and I are often on Capitol Hill advocating for ACP members and their health policy priorities. But the difference at Leadership Day is that you—as an internal medicine physician and not a lobbyist—get to speak in a unified voice to help advance internal medicine and to help your patients.  Today I’m going to briefly talk about the issue brief, “Protect and Invest in Primary Care and Physician Workforce” to help prepare you for your Hill visits.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78C14A-ED64-40CD-927A-32698430D4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0571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Issue brief for “PLACEHOLDER Health Workforce” that you will use to advocate for ACP’s priorities when you make your visits on Capitol Hill.  As we will see, it has a brief description of the issue and at the bottom it lists what we will call the “ask”.  Admittedly, this topic can be challenging because the “ask”—deferring student loan interest during residency—is just a small part in a landscape that has gotten worse in the last year..  What is most vital is that you relay your personal experience with attending and paying for medical school and how less physicians overall will impact practice of medicine and the overall health and well being of your patients.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78C14A-ED64-40CD-927A-32698430D4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782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 well know firsthand, internal medicine physicians and their practices have experienced immense stress over the last few years, whether from inadequate payment, administrative burden, or just from a lack of enough physicians, especially primary care specialists. </a:t>
            </a:r>
          </a:p>
          <a:p>
            <a:endParaRPr lang="en-US"/>
          </a:p>
          <a:p>
            <a:r>
              <a:rPr lang="en-US"/>
              <a:t>The evidence is clear that we’re facing a physician shortage.  Recent physician workforce projections show that we anticipate an overall shortage of physicians as well as that of primary care, over 70,000.</a:t>
            </a:r>
          </a:p>
          <a:p>
            <a:endParaRPr lang="en-US"/>
          </a:p>
          <a:p>
            <a:r>
              <a:rPr lang="en-US"/>
              <a:t>A physician workforce shortage isn’t the only headwind that internal medicine faces—both the administration and Congress have created new challenges for medical profession.  </a:t>
            </a:r>
          </a:p>
          <a:p>
            <a:endParaRPr lang="en-US"/>
          </a:p>
          <a:p>
            <a:endParaRPr lang="en-US"/>
          </a:p>
        </p:txBody>
      </p:sp>
      <p:sp>
        <p:nvSpPr>
          <p:cNvPr id="4" name="Slide Number Placeholder 3"/>
          <p:cNvSpPr>
            <a:spLocks noGrp="1"/>
          </p:cNvSpPr>
          <p:nvPr>
            <p:ph type="sldNum" sz="quarter" idx="5"/>
          </p:nvPr>
        </p:nvSpPr>
        <p:spPr/>
        <p:txBody>
          <a:bodyPr/>
          <a:lstStyle/>
          <a:p>
            <a:fld id="{23466971-F25A-4860-97FF-8A5CEE3263D8}" type="slidenum">
              <a:rPr lang="en-US" smtClean="0"/>
              <a:t>3</a:t>
            </a:fld>
            <a:endParaRPr lang="en-US"/>
          </a:p>
        </p:txBody>
      </p:sp>
    </p:spTree>
    <p:extLst>
      <p:ext uri="{BB962C8B-B14F-4D97-AF65-F5344CB8AC3E}">
        <p14:creationId xmlns:p14="http://schemas.microsoft.com/office/powerpoint/2010/main" val="1615364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the evidence. A 2021 report by the National Academies of Sciences, Engineering and Medicine (NASEM) clearly stated “that the evidence shows that increasing the proportion of primary care physicians in the total physician workforce has numerous benefits, including increasing quality and access to care.  </a:t>
            </a:r>
          </a:p>
          <a:p>
            <a:endParaRPr lang="en-US"/>
          </a:p>
          <a:p>
            <a:r>
              <a:rPr lang="en-US"/>
              <a:t>The report also calls for GME policy to increase the proportion of GME funding dedicated towards primary care workforce training.  More residency slots would be needed to achieve this goal.  </a:t>
            </a:r>
          </a:p>
          <a:p>
            <a:endParaRPr lang="en-US"/>
          </a:p>
          <a:p>
            <a:r>
              <a:rPr lang="en-US"/>
              <a:t>ACP strongly supports the Resident Physician Shortage Reduction Act, which would provide an additional 14,000 residency slots over seven years.  ACP has also called for residency slots to be specifically allotted towards primary care.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78C14A-ED64-40CD-927A-32698430D4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592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last year’s FY2025 budget reconciliation law, or One Big Beautiful Bill, or OB3, the </a:t>
            </a:r>
            <a:r>
              <a:rPr lang="en-US" err="1"/>
              <a:t>GradPLUS</a:t>
            </a:r>
            <a:r>
              <a:rPr lang="en-US"/>
              <a:t> program was eliminated.  Many medical students used it pay for the full cost of attendance minus any other financial assistance they received, so in many cases, </a:t>
            </a:r>
            <a:r>
              <a:rPr lang="en-US" err="1"/>
              <a:t>GradPLUS</a:t>
            </a:r>
            <a:r>
              <a:rPr lang="en-US"/>
              <a:t> made up the difference. </a:t>
            </a:r>
          </a:p>
          <a:p>
            <a:endParaRPr lang="en-US"/>
          </a:p>
          <a:p>
            <a:r>
              <a:rPr lang="en-US"/>
              <a:t>The cost of medical school typically exceeds the new $50,000 per year and $200,000 lifetime borrowing limit. </a:t>
            </a:r>
          </a:p>
          <a:p>
            <a:endParaRPr lang="en-US"/>
          </a:p>
          <a:p>
            <a:r>
              <a:rPr lang="en-US"/>
              <a:t>A likely result these stricter borrowing limits is an increase in the number of medical students borrowing private student loans. While these loans are generally available up to the cost of attendance, they have some downsides like higher interest rates and requiring good or excellent credit scores. </a:t>
            </a:r>
          </a:p>
        </p:txBody>
      </p:sp>
      <p:sp>
        <p:nvSpPr>
          <p:cNvPr id="4" name="Slide Number Placeholder 3"/>
          <p:cNvSpPr>
            <a:spLocks noGrp="1"/>
          </p:cNvSpPr>
          <p:nvPr>
            <p:ph type="sldNum" sz="quarter" idx="5"/>
          </p:nvPr>
        </p:nvSpPr>
        <p:spPr/>
        <p:txBody>
          <a:bodyPr/>
          <a:lstStyle/>
          <a:p>
            <a:fld id="{23466971-F25A-4860-97FF-8A5CEE3263D8}" type="slidenum">
              <a:rPr lang="en-US" smtClean="0"/>
              <a:t>5</a:t>
            </a:fld>
            <a:endParaRPr lang="en-US"/>
          </a:p>
        </p:txBody>
      </p:sp>
    </p:spTree>
    <p:extLst>
      <p:ext uri="{BB962C8B-B14F-4D97-AF65-F5344CB8AC3E}">
        <p14:creationId xmlns:p14="http://schemas.microsoft.com/office/powerpoint/2010/main" val="1585088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Medical students and residents face strong headwinds—as outlined above—to obtaining a medical education. Congress must act to ensure an adequate physician workforce exists to meet our nation’s primary care needs. Most physicians do not begin repaying their student loans until they complete their training. </a:t>
            </a:r>
          </a:p>
          <a:p>
            <a:endParaRPr lang="en-US"/>
          </a:p>
          <a:p>
            <a:r>
              <a:rPr lang="en-US"/>
              <a:t>So what can we ask Congress to do? We can ask them to make it a little bit easier to pay for a medical education. The REDI Act is bipartisan bill allowing medical and dental residents to pause federal student loan payments and, most crucially, stop interest from accruing during their training. It helps relieve the financial strain of high-interest debt on medical trainees with low salaries and helps address the national doctor shortage by making the profession more accessible, including primary care.</a:t>
            </a:r>
          </a:p>
          <a:p>
            <a:endParaRPr lang="en-US"/>
          </a:p>
          <a:p>
            <a:r>
              <a:rPr lang="en-US"/>
              <a:t>ACP was encouraged by efforts to include a version of legislation in last year’s reconciliation package that would freeze a loan’s balance by deferring a borrower’s student loan interest during residency. While this did not make it into the final law, Congress can still act to do so by the end of the session. There is some indication that this bill might be acted upon this session.  It’s only chatter at this point, but we’re hopeful that with ACP’s advocacy and the advocacy of other stakeholders, that the bill will move forward.</a:t>
            </a:r>
          </a:p>
        </p:txBody>
      </p:sp>
      <p:sp>
        <p:nvSpPr>
          <p:cNvPr id="4" name="Slide Number Placeholder 3"/>
          <p:cNvSpPr>
            <a:spLocks noGrp="1"/>
          </p:cNvSpPr>
          <p:nvPr>
            <p:ph type="sldNum" sz="quarter" idx="5"/>
          </p:nvPr>
        </p:nvSpPr>
        <p:spPr/>
        <p:txBody>
          <a:bodyPr/>
          <a:lstStyle/>
          <a:p>
            <a:fld id="{23466971-F25A-4860-97FF-8A5CEE3263D8}" type="slidenum">
              <a:rPr lang="en-US" smtClean="0"/>
              <a:t>6</a:t>
            </a:fld>
            <a:endParaRPr lang="en-US"/>
          </a:p>
        </p:txBody>
      </p:sp>
    </p:spTree>
    <p:extLst>
      <p:ext uri="{BB962C8B-B14F-4D97-AF65-F5344CB8AC3E}">
        <p14:creationId xmlns:p14="http://schemas.microsoft.com/office/powerpoint/2010/main" val="2993370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just to review.  We have one legislative “ASK” for Protect and Invest in Primary Care and Physician Workforce, cosponsor the REDI Act.</a:t>
            </a:r>
          </a:p>
          <a:p>
            <a:endParaRPr lang="en-US"/>
          </a:p>
          <a:p>
            <a:r>
              <a:rPr lang="en-US"/>
              <a:t>If your House member or Senator already a cosponsor, then that’s great! Please ask them to pass these bills before the end of 2026.  </a:t>
            </a:r>
          </a:p>
        </p:txBody>
      </p:sp>
      <p:sp>
        <p:nvSpPr>
          <p:cNvPr id="4" name="Slide Number Placeholder 3"/>
          <p:cNvSpPr>
            <a:spLocks noGrp="1"/>
          </p:cNvSpPr>
          <p:nvPr>
            <p:ph type="sldNum" sz="quarter" idx="5"/>
          </p:nvPr>
        </p:nvSpPr>
        <p:spPr/>
        <p:txBody>
          <a:bodyPr/>
          <a:lstStyle/>
          <a:p>
            <a:fld id="{23466971-F25A-4860-97FF-8A5CEE3263D8}" type="slidenum">
              <a:rPr lang="en-US" smtClean="0"/>
              <a:t>7</a:t>
            </a:fld>
            <a:endParaRPr lang="en-US"/>
          </a:p>
        </p:txBody>
      </p:sp>
    </p:spTree>
    <p:extLst>
      <p:ext uri="{BB962C8B-B14F-4D97-AF65-F5344CB8AC3E}">
        <p14:creationId xmlns:p14="http://schemas.microsoft.com/office/powerpoint/2010/main" val="1250453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attention. We look forward to answering your </a:t>
            </a:r>
            <a:r>
              <a:rPr lang="en-US"/>
              <a:t>questions! And </a:t>
            </a:r>
            <a:r>
              <a:rPr lang="en-US" dirty="0"/>
              <a:t>good luck at Leadership Day 2026.</a:t>
            </a:r>
          </a:p>
        </p:txBody>
      </p:sp>
      <p:sp>
        <p:nvSpPr>
          <p:cNvPr id="4" name="Slide Number Placeholder 3"/>
          <p:cNvSpPr>
            <a:spLocks noGrp="1"/>
          </p:cNvSpPr>
          <p:nvPr>
            <p:ph type="sldNum" sz="quarter" idx="5"/>
          </p:nvPr>
        </p:nvSpPr>
        <p:spPr/>
        <p:txBody>
          <a:bodyPr/>
          <a:lstStyle/>
          <a:p>
            <a:fld id="{FF78C14A-ED64-40CD-927A-32698430D4A0}" type="slidenum">
              <a:rPr lang="en-US" smtClean="0"/>
              <a:t>8</a:t>
            </a:fld>
            <a:endParaRPr lang="en-US"/>
          </a:p>
        </p:txBody>
      </p:sp>
    </p:spTree>
    <p:extLst>
      <p:ext uri="{BB962C8B-B14F-4D97-AF65-F5344CB8AC3E}">
        <p14:creationId xmlns:p14="http://schemas.microsoft.com/office/powerpoint/2010/main" val="6966973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BE196A5-D872-9148-975E-6BEB05223D01}"/>
              </a:ext>
            </a:extLst>
          </p:cNvPr>
          <p:cNvSpPr/>
          <p:nvPr userDrawn="1"/>
        </p:nvSpPr>
        <p:spPr>
          <a:xfrm>
            <a:off x="0" y="0"/>
            <a:ext cx="2925318" cy="6857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t> </a:t>
            </a:r>
          </a:p>
        </p:txBody>
      </p:sp>
      <p:sp>
        <p:nvSpPr>
          <p:cNvPr id="6" name="Rectangle 5">
            <a:extLst>
              <a:ext uri="{FF2B5EF4-FFF2-40B4-BE49-F238E27FC236}">
                <a16:creationId xmlns:a16="http://schemas.microsoft.com/office/drawing/2014/main" id="{4EE3DD95-174E-C94F-A8DD-3253A9DDC16A}"/>
              </a:ext>
            </a:extLst>
          </p:cNvPr>
          <p:cNvSpPr/>
          <p:nvPr userDrawn="1"/>
        </p:nvSpPr>
        <p:spPr>
          <a:xfrm>
            <a:off x="0" y="1016000"/>
            <a:ext cx="10001839" cy="45618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9" name="Picture 8">
            <a:extLst>
              <a:ext uri="{FF2B5EF4-FFF2-40B4-BE49-F238E27FC236}">
                <a16:creationId xmlns:a16="http://schemas.microsoft.com/office/drawing/2014/main" id="{B78DF27D-3D7E-144D-AEBE-EA85738392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3698" y="5827776"/>
            <a:ext cx="1737360" cy="767963"/>
          </a:xfrm>
          <a:prstGeom prst="rect">
            <a:avLst/>
          </a:prstGeom>
        </p:spPr>
      </p:pic>
      <p:sp>
        <p:nvSpPr>
          <p:cNvPr id="10" name="Title 1">
            <a:extLst>
              <a:ext uri="{FF2B5EF4-FFF2-40B4-BE49-F238E27FC236}">
                <a16:creationId xmlns:a16="http://schemas.microsoft.com/office/drawing/2014/main" id="{5C52C5A3-4A25-364D-8403-80A1A1AD3E25}"/>
              </a:ext>
            </a:extLst>
          </p:cNvPr>
          <p:cNvSpPr>
            <a:spLocks noGrp="1"/>
          </p:cNvSpPr>
          <p:nvPr>
            <p:ph type="ctrTitle"/>
          </p:nvPr>
        </p:nvSpPr>
        <p:spPr>
          <a:xfrm>
            <a:off x="1069848" y="1376312"/>
            <a:ext cx="7315200" cy="2790900"/>
          </a:xfrm>
        </p:spPr>
        <p:txBody>
          <a:bodyPr anchor="b">
            <a:normAutofit/>
          </a:bodyPr>
          <a:lstStyle>
            <a:lvl1pPr>
              <a:defRPr sz="3600">
                <a:solidFill>
                  <a:schemeClr val="bg1"/>
                </a:solidFill>
              </a:defRPr>
            </a:lvl1pPr>
          </a:lstStyle>
          <a:p>
            <a:r>
              <a:rPr lang="en-US"/>
              <a:t>Click to edit Master title style</a:t>
            </a:r>
          </a:p>
        </p:txBody>
      </p:sp>
      <p:sp>
        <p:nvSpPr>
          <p:cNvPr id="11" name="Subtitle 2">
            <a:extLst>
              <a:ext uri="{FF2B5EF4-FFF2-40B4-BE49-F238E27FC236}">
                <a16:creationId xmlns:a16="http://schemas.microsoft.com/office/drawing/2014/main" id="{6A8EE0DC-4B15-D947-88C8-715A124B4A75}"/>
              </a:ext>
            </a:extLst>
          </p:cNvPr>
          <p:cNvSpPr>
            <a:spLocks noGrp="1"/>
          </p:cNvSpPr>
          <p:nvPr>
            <p:ph type="subTitle" idx="1"/>
          </p:nvPr>
        </p:nvSpPr>
        <p:spPr>
          <a:xfrm>
            <a:off x="1069849" y="4167212"/>
            <a:ext cx="7315200" cy="1030934"/>
          </a:xfrm>
        </p:spPr>
        <p:txBody>
          <a:bodyPr/>
          <a:lstStyle>
            <a:lvl1pPr marL="0" indent="0">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110674497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401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D44C7-FB56-8F45-8E8D-360A8FFE12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F0995F-1B0C-B14A-A09E-EFBAD40A7C91}"/>
              </a:ext>
            </a:extLst>
          </p:cNvPr>
          <p:cNvSpPr>
            <a:spLocks noGrp="1"/>
          </p:cNvSpPr>
          <p:nvPr>
            <p:ph idx="1"/>
          </p:nvPr>
        </p:nvSpPr>
        <p:spPr/>
        <p:txBody>
          <a:bodyPr>
            <a:normAutofit/>
          </a:bodyPr>
          <a:lstStyle>
            <a:lvl1pPr>
              <a:spcBef>
                <a:spcPts val="1800"/>
              </a:spcBef>
              <a:defRPr sz="2200"/>
            </a:lvl1pPr>
            <a:lvl2pPr>
              <a:spcBef>
                <a:spcPts val="0"/>
              </a:spcBef>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880654A-C145-B444-8C76-904AB115293F}"/>
              </a:ext>
            </a:extLst>
          </p:cNvPr>
          <p:cNvSpPr>
            <a:spLocks noGrp="1"/>
          </p:cNvSpPr>
          <p:nvPr>
            <p:ph type="sldNum" sz="quarter" idx="10"/>
          </p:nvPr>
        </p:nvSpPr>
        <p:spPr/>
        <p:txBody>
          <a:bodyPr/>
          <a:lstStyle/>
          <a:p>
            <a:fld id="{461711D5-349D-4847-A71F-DCB6A6FF38BF}" type="slidenum">
              <a:rPr lang="en-US" smtClean="0"/>
              <a:pPr/>
              <a:t>‹#›</a:t>
            </a:fld>
            <a:endParaRPr lang="en-US"/>
          </a:p>
        </p:txBody>
      </p:sp>
    </p:spTree>
    <p:extLst>
      <p:ext uri="{BB962C8B-B14F-4D97-AF65-F5344CB8AC3E}">
        <p14:creationId xmlns:p14="http://schemas.microsoft.com/office/powerpoint/2010/main" val="938822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308E5E-FBF3-8749-8C73-47834D26E15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5CE54FA1-4F73-804E-834A-4B043673C62B}"/>
              </a:ext>
            </a:extLst>
          </p:cNvPr>
          <p:cNvSpPr/>
          <p:nvPr userDrawn="1"/>
        </p:nvSpPr>
        <p:spPr>
          <a:xfrm>
            <a:off x="9266682" y="0"/>
            <a:ext cx="2925318" cy="6857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t> </a:t>
            </a:r>
          </a:p>
        </p:txBody>
      </p:sp>
      <p:sp>
        <p:nvSpPr>
          <p:cNvPr id="16" name="Title 1">
            <a:extLst>
              <a:ext uri="{FF2B5EF4-FFF2-40B4-BE49-F238E27FC236}">
                <a16:creationId xmlns:a16="http://schemas.microsoft.com/office/drawing/2014/main" id="{185F88B3-8461-8541-A11B-9AD5FBA7056C}"/>
              </a:ext>
            </a:extLst>
          </p:cNvPr>
          <p:cNvSpPr>
            <a:spLocks noGrp="1"/>
          </p:cNvSpPr>
          <p:nvPr>
            <p:ph type="ctrTitle"/>
          </p:nvPr>
        </p:nvSpPr>
        <p:spPr>
          <a:xfrm>
            <a:off x="1069848" y="1376312"/>
            <a:ext cx="7315200" cy="2790900"/>
          </a:xfrm>
        </p:spPr>
        <p:txBody>
          <a:bodyPr anchor="b">
            <a:normAutofit/>
          </a:bodyPr>
          <a:lstStyle>
            <a:lvl1pPr>
              <a:defRPr sz="3600">
                <a:solidFill>
                  <a:schemeClr val="bg1"/>
                </a:solidFill>
              </a:defRPr>
            </a:lvl1pPr>
          </a:lstStyle>
          <a:p>
            <a:r>
              <a:rPr lang="en-US"/>
              <a:t>Click to edit Master title style</a:t>
            </a:r>
          </a:p>
        </p:txBody>
      </p:sp>
      <p:sp>
        <p:nvSpPr>
          <p:cNvPr id="17" name="Subtitle 2">
            <a:extLst>
              <a:ext uri="{FF2B5EF4-FFF2-40B4-BE49-F238E27FC236}">
                <a16:creationId xmlns:a16="http://schemas.microsoft.com/office/drawing/2014/main" id="{A1C99013-B493-654C-BF69-476D173F7B5F}"/>
              </a:ext>
            </a:extLst>
          </p:cNvPr>
          <p:cNvSpPr>
            <a:spLocks noGrp="1"/>
          </p:cNvSpPr>
          <p:nvPr>
            <p:ph type="subTitle" idx="1"/>
          </p:nvPr>
        </p:nvSpPr>
        <p:spPr>
          <a:xfrm>
            <a:off x="1069848" y="4167212"/>
            <a:ext cx="7345367" cy="1030934"/>
          </a:xfrm>
        </p:spPr>
        <p:txBody>
          <a:bodyPr/>
          <a:lstStyle>
            <a:lvl1pPr marL="0" indent="0">
              <a:buNone/>
              <a:defRPr>
                <a:solidFill>
                  <a:schemeClr val="bg1"/>
                </a:solidFill>
              </a:defRPr>
            </a:lvl1pPr>
          </a:lstStyle>
          <a:p>
            <a:r>
              <a:rPr lang="en-US"/>
              <a:t>Click to edit Master subtitle style</a:t>
            </a:r>
          </a:p>
        </p:txBody>
      </p:sp>
      <p:pic>
        <p:nvPicPr>
          <p:cNvPr id="3" name="Picture 2">
            <a:extLst>
              <a:ext uri="{FF2B5EF4-FFF2-40B4-BE49-F238E27FC236}">
                <a16:creationId xmlns:a16="http://schemas.microsoft.com/office/drawing/2014/main" id="{95D7F139-338E-334E-980B-694FB51BA9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52101" y="5944463"/>
            <a:ext cx="1554480" cy="431169"/>
          </a:xfrm>
          <a:prstGeom prst="rect">
            <a:avLst/>
          </a:prstGeom>
        </p:spPr>
      </p:pic>
    </p:spTree>
    <p:extLst>
      <p:ext uri="{BB962C8B-B14F-4D97-AF65-F5344CB8AC3E}">
        <p14:creationId xmlns:p14="http://schemas.microsoft.com/office/powerpoint/2010/main" val="29412928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0CDCB-14B2-214E-BBC9-F754628229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9A5335-0C8F-3242-B7B5-C6D8DC4F1AC9}"/>
              </a:ext>
            </a:extLst>
          </p:cNvPr>
          <p:cNvSpPr>
            <a:spLocks noGrp="1"/>
          </p:cNvSpPr>
          <p:nvPr>
            <p:ph sz="half" idx="1"/>
          </p:nvPr>
        </p:nvSpPr>
        <p:spPr>
          <a:xfrm>
            <a:off x="838200" y="1279526"/>
            <a:ext cx="5181600" cy="4897438"/>
          </a:xfrm>
        </p:spPr>
        <p:txBody>
          <a:bodyPr/>
          <a:lstStyle>
            <a:lvl1pPr>
              <a:spcBef>
                <a:spcPts val="18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3C1F58-ABD8-6349-977B-B77440ED6C7C}"/>
              </a:ext>
            </a:extLst>
          </p:cNvPr>
          <p:cNvSpPr>
            <a:spLocks noGrp="1"/>
          </p:cNvSpPr>
          <p:nvPr>
            <p:ph sz="half" idx="2"/>
          </p:nvPr>
        </p:nvSpPr>
        <p:spPr>
          <a:xfrm>
            <a:off x="6172200" y="1279526"/>
            <a:ext cx="5181600" cy="4897438"/>
          </a:xfrm>
        </p:spPr>
        <p:txBody>
          <a:bodyPr/>
          <a:lstStyle>
            <a:lvl1pPr>
              <a:spcBef>
                <a:spcPts val="18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A98E2E0D-6651-EE4B-88BE-2D95A1C5D3D2}"/>
              </a:ext>
            </a:extLst>
          </p:cNvPr>
          <p:cNvSpPr>
            <a:spLocks noGrp="1"/>
          </p:cNvSpPr>
          <p:nvPr>
            <p:ph type="sldNum" sz="quarter" idx="10"/>
          </p:nvPr>
        </p:nvSpPr>
        <p:spPr/>
        <p:txBody>
          <a:bodyPr/>
          <a:lstStyle/>
          <a:p>
            <a:fld id="{461711D5-349D-4847-A71F-DCB6A6FF38BF}" type="slidenum">
              <a:rPr lang="en-US" smtClean="0"/>
              <a:pPr/>
              <a:t>‹#›</a:t>
            </a:fld>
            <a:endParaRPr lang="en-US"/>
          </a:p>
        </p:txBody>
      </p:sp>
    </p:spTree>
    <p:extLst>
      <p:ext uri="{BB962C8B-B14F-4D97-AF65-F5344CB8AC3E}">
        <p14:creationId xmlns:p14="http://schemas.microsoft.com/office/powerpoint/2010/main" val="1249962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ull Bleed Picture [Left], Titl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0CDCB-14B2-214E-BBC9-F75462822900}"/>
              </a:ext>
            </a:extLst>
          </p:cNvPr>
          <p:cNvSpPr>
            <a:spLocks noGrp="1"/>
          </p:cNvSpPr>
          <p:nvPr>
            <p:ph type="title"/>
          </p:nvPr>
        </p:nvSpPr>
        <p:spPr>
          <a:xfrm>
            <a:off x="6347012" y="365126"/>
            <a:ext cx="5006788" cy="914399"/>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F80FED9-A8B2-7D42-B138-12C3E9137BB8}"/>
              </a:ext>
            </a:extLst>
          </p:cNvPr>
          <p:cNvSpPr>
            <a:spLocks noGrp="1"/>
          </p:cNvSpPr>
          <p:nvPr>
            <p:ph type="sldNum" sz="quarter" idx="10"/>
          </p:nvPr>
        </p:nvSpPr>
        <p:spPr/>
        <p:txBody>
          <a:bodyPr/>
          <a:lstStyle/>
          <a:p>
            <a:fld id="{461711D5-349D-4847-A71F-DCB6A6FF38BF}" type="slidenum">
              <a:rPr lang="en-US" smtClean="0"/>
              <a:pPr/>
              <a:t>‹#›</a:t>
            </a:fld>
            <a:endParaRPr lang="en-US"/>
          </a:p>
        </p:txBody>
      </p:sp>
      <p:sp>
        <p:nvSpPr>
          <p:cNvPr id="8" name="Rectangle 7">
            <a:extLst>
              <a:ext uri="{FF2B5EF4-FFF2-40B4-BE49-F238E27FC236}">
                <a16:creationId xmlns:a16="http://schemas.microsoft.com/office/drawing/2014/main" id="{DE409604-FC9D-5346-9A6E-FD5DE5EF23DE}"/>
              </a:ext>
            </a:extLst>
          </p:cNvPr>
          <p:cNvSpPr/>
          <p:nvPr userDrawn="1"/>
        </p:nvSpPr>
        <p:spPr>
          <a:xfrm>
            <a:off x="6347012" y="365126"/>
            <a:ext cx="5029200" cy="4572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3"/>
              </a:solidFill>
            </a:endParaRPr>
          </a:p>
        </p:txBody>
      </p:sp>
      <p:sp>
        <p:nvSpPr>
          <p:cNvPr id="10" name="Picture Placeholder 9">
            <a:extLst>
              <a:ext uri="{FF2B5EF4-FFF2-40B4-BE49-F238E27FC236}">
                <a16:creationId xmlns:a16="http://schemas.microsoft.com/office/drawing/2014/main" id="{BCA685E9-C33E-2647-888C-A36F84DA853B}"/>
              </a:ext>
            </a:extLst>
          </p:cNvPr>
          <p:cNvSpPr>
            <a:spLocks noGrp="1"/>
          </p:cNvSpPr>
          <p:nvPr>
            <p:ph type="pic" sz="quarter" idx="11" hasCustomPrompt="1"/>
          </p:nvPr>
        </p:nvSpPr>
        <p:spPr>
          <a:xfrm>
            <a:off x="0" y="0"/>
            <a:ext cx="6096000" cy="6858000"/>
          </a:xfrm>
        </p:spPr>
        <p:txBody>
          <a:bodyPr anchor="t"/>
          <a:lstStyle>
            <a:lvl1pPr marL="0" indent="0" algn="ctr">
              <a:buNone/>
              <a:defRPr/>
            </a:lvl1pPr>
          </a:lstStyle>
          <a:p>
            <a:r>
              <a:rPr lang="en-US"/>
              <a:t>Click icon to add picture </a:t>
            </a:r>
          </a:p>
        </p:txBody>
      </p:sp>
      <p:sp>
        <p:nvSpPr>
          <p:cNvPr id="12" name="Text Placeholder 11">
            <a:extLst>
              <a:ext uri="{FF2B5EF4-FFF2-40B4-BE49-F238E27FC236}">
                <a16:creationId xmlns:a16="http://schemas.microsoft.com/office/drawing/2014/main" id="{EE5C0A4C-363F-8C4D-A78A-1BEAF42A739C}"/>
              </a:ext>
            </a:extLst>
          </p:cNvPr>
          <p:cNvSpPr>
            <a:spLocks noGrp="1"/>
          </p:cNvSpPr>
          <p:nvPr>
            <p:ph type="body" sz="quarter" idx="12"/>
          </p:nvPr>
        </p:nvSpPr>
        <p:spPr>
          <a:xfrm>
            <a:off x="6347012" y="1279526"/>
            <a:ext cx="5006788" cy="4910138"/>
          </a:xfrm>
        </p:spPr>
        <p:txBody>
          <a:bodyPr/>
          <a:lstStyle>
            <a:lvl1pPr marL="0" indent="0">
              <a:buNone/>
              <a:defRPr/>
            </a:lvl1pPr>
          </a:lstStyle>
          <a:p>
            <a:pPr lvl="0"/>
            <a:r>
              <a:rPr lang="en-US"/>
              <a:t>Edit Master text styles</a:t>
            </a:r>
          </a:p>
        </p:txBody>
      </p:sp>
    </p:spTree>
    <p:extLst>
      <p:ext uri="{BB962C8B-B14F-4D97-AF65-F5344CB8AC3E}">
        <p14:creationId xmlns:p14="http://schemas.microsoft.com/office/powerpoint/2010/main" val="130606862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ull Bleed Picture [Right], Titl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0CDCB-14B2-214E-BBC9-F75462822900}"/>
              </a:ext>
            </a:extLst>
          </p:cNvPr>
          <p:cNvSpPr>
            <a:spLocks noGrp="1"/>
          </p:cNvSpPr>
          <p:nvPr>
            <p:ph type="title"/>
          </p:nvPr>
        </p:nvSpPr>
        <p:spPr>
          <a:xfrm>
            <a:off x="833120" y="365126"/>
            <a:ext cx="5006788" cy="914399"/>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F80FED9-A8B2-7D42-B138-12C3E9137BB8}"/>
              </a:ext>
            </a:extLst>
          </p:cNvPr>
          <p:cNvSpPr>
            <a:spLocks noGrp="1"/>
          </p:cNvSpPr>
          <p:nvPr>
            <p:ph type="sldNum" sz="quarter" idx="10"/>
          </p:nvPr>
        </p:nvSpPr>
        <p:spPr/>
        <p:txBody>
          <a:bodyPr/>
          <a:lstStyle/>
          <a:p>
            <a:fld id="{461711D5-349D-4847-A71F-DCB6A6FF38BF}" type="slidenum">
              <a:rPr lang="en-US" smtClean="0"/>
              <a:pPr/>
              <a:t>‹#›</a:t>
            </a:fld>
            <a:endParaRPr lang="en-US"/>
          </a:p>
        </p:txBody>
      </p:sp>
      <p:sp>
        <p:nvSpPr>
          <p:cNvPr id="8" name="Rectangle 7">
            <a:extLst>
              <a:ext uri="{FF2B5EF4-FFF2-40B4-BE49-F238E27FC236}">
                <a16:creationId xmlns:a16="http://schemas.microsoft.com/office/drawing/2014/main" id="{DE409604-FC9D-5346-9A6E-FD5DE5EF23DE}"/>
              </a:ext>
            </a:extLst>
          </p:cNvPr>
          <p:cNvSpPr/>
          <p:nvPr userDrawn="1"/>
        </p:nvSpPr>
        <p:spPr>
          <a:xfrm>
            <a:off x="833120" y="365126"/>
            <a:ext cx="5029200" cy="4572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3"/>
              </a:solidFill>
            </a:endParaRPr>
          </a:p>
        </p:txBody>
      </p:sp>
      <p:sp>
        <p:nvSpPr>
          <p:cNvPr id="10" name="Picture Placeholder 9">
            <a:extLst>
              <a:ext uri="{FF2B5EF4-FFF2-40B4-BE49-F238E27FC236}">
                <a16:creationId xmlns:a16="http://schemas.microsoft.com/office/drawing/2014/main" id="{BCA685E9-C33E-2647-888C-A36F84DA853B}"/>
              </a:ext>
            </a:extLst>
          </p:cNvPr>
          <p:cNvSpPr>
            <a:spLocks noGrp="1"/>
          </p:cNvSpPr>
          <p:nvPr>
            <p:ph type="pic" sz="quarter" idx="11" hasCustomPrompt="1"/>
          </p:nvPr>
        </p:nvSpPr>
        <p:spPr>
          <a:xfrm>
            <a:off x="6111240" y="0"/>
            <a:ext cx="6096000" cy="6858000"/>
          </a:xfrm>
        </p:spPr>
        <p:txBody>
          <a:bodyPr anchor="t"/>
          <a:lstStyle>
            <a:lvl1pPr marL="0" indent="0" algn="ctr">
              <a:buNone/>
              <a:defRPr/>
            </a:lvl1pPr>
          </a:lstStyle>
          <a:p>
            <a:r>
              <a:rPr lang="en-US"/>
              <a:t>Click icon to add picture </a:t>
            </a:r>
          </a:p>
        </p:txBody>
      </p:sp>
      <p:sp>
        <p:nvSpPr>
          <p:cNvPr id="12" name="Text Placeholder 11">
            <a:extLst>
              <a:ext uri="{FF2B5EF4-FFF2-40B4-BE49-F238E27FC236}">
                <a16:creationId xmlns:a16="http://schemas.microsoft.com/office/drawing/2014/main" id="{EE5C0A4C-363F-8C4D-A78A-1BEAF42A739C}"/>
              </a:ext>
            </a:extLst>
          </p:cNvPr>
          <p:cNvSpPr>
            <a:spLocks noGrp="1"/>
          </p:cNvSpPr>
          <p:nvPr>
            <p:ph type="body" sz="quarter" idx="12"/>
          </p:nvPr>
        </p:nvSpPr>
        <p:spPr>
          <a:xfrm>
            <a:off x="833120" y="1279526"/>
            <a:ext cx="5006788" cy="4910138"/>
          </a:xfrm>
        </p:spPr>
        <p:txBody>
          <a:bodyPr/>
          <a:lstStyle>
            <a:lvl1pPr marL="0" indent="0">
              <a:buNone/>
              <a:defRPr/>
            </a:lvl1pPr>
          </a:lstStyle>
          <a:p>
            <a:pPr lvl="0"/>
            <a:r>
              <a:rPr lang="en-US"/>
              <a:t>Edit Master text styles</a:t>
            </a:r>
          </a:p>
        </p:txBody>
      </p:sp>
    </p:spTree>
    <p:extLst>
      <p:ext uri="{BB962C8B-B14F-4D97-AF65-F5344CB8AC3E}">
        <p14:creationId xmlns:p14="http://schemas.microsoft.com/office/powerpoint/2010/main" val="160062441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D8F7D2-A68C-DD42-B432-4D2EC05B91FD}"/>
              </a:ext>
            </a:extLst>
          </p:cNvPr>
          <p:cNvSpPr>
            <a:spLocks noGrp="1"/>
          </p:cNvSpPr>
          <p:nvPr>
            <p:ph type="body" idx="1"/>
          </p:nvPr>
        </p:nvSpPr>
        <p:spPr>
          <a:xfrm>
            <a:off x="839788" y="1279525"/>
            <a:ext cx="5157787" cy="731520"/>
          </a:xfrm>
          <a:noFill/>
        </p:spPr>
        <p:txBody>
          <a:bodyPr anchor="b">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06F22C5-0068-EB4D-BDF7-6C1CD2180A56}"/>
              </a:ext>
            </a:extLst>
          </p:cNvPr>
          <p:cNvSpPr>
            <a:spLocks noGrp="1"/>
          </p:cNvSpPr>
          <p:nvPr>
            <p:ph sz="half" idx="2"/>
          </p:nvPr>
        </p:nvSpPr>
        <p:spPr>
          <a:xfrm>
            <a:off x="839788" y="2011046"/>
            <a:ext cx="5157787" cy="4178618"/>
          </a:xfrm>
        </p:spPr>
        <p:txBody>
          <a:bodyPr/>
          <a:lstStyle>
            <a:lvl1pPr>
              <a:spcBef>
                <a:spcPts val="18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0DE85F-F394-6645-9753-5BA14D70DEA1}"/>
              </a:ext>
            </a:extLst>
          </p:cNvPr>
          <p:cNvSpPr>
            <a:spLocks noGrp="1"/>
          </p:cNvSpPr>
          <p:nvPr>
            <p:ph type="body" sz="quarter" idx="3"/>
          </p:nvPr>
        </p:nvSpPr>
        <p:spPr>
          <a:xfrm>
            <a:off x="6172200" y="1279525"/>
            <a:ext cx="5183188" cy="731520"/>
          </a:xfrm>
          <a:noFill/>
        </p:spPr>
        <p:txBody>
          <a:bodyPr anchor="b">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78C9F1A-2BC5-AB41-B8B7-7FB4BCF38BEF}"/>
              </a:ext>
            </a:extLst>
          </p:cNvPr>
          <p:cNvSpPr>
            <a:spLocks noGrp="1"/>
          </p:cNvSpPr>
          <p:nvPr>
            <p:ph sz="quarter" idx="4"/>
          </p:nvPr>
        </p:nvSpPr>
        <p:spPr>
          <a:xfrm>
            <a:off x="6172200" y="2011046"/>
            <a:ext cx="5183188" cy="4178618"/>
          </a:xfrm>
        </p:spPr>
        <p:txBody>
          <a:bodyPr/>
          <a:lstStyle>
            <a:lvl1pPr>
              <a:spcBef>
                <a:spcPts val="18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AAB1A961-D7C7-3349-A221-7BD5AEC2AC7B}"/>
              </a:ext>
            </a:extLst>
          </p:cNvPr>
          <p:cNvSpPr>
            <a:spLocks noGrp="1"/>
          </p:cNvSpPr>
          <p:nvPr>
            <p:ph type="title"/>
          </p:nvPr>
        </p:nvSpPr>
        <p:spPr>
          <a:xfrm>
            <a:off x="838200" y="365126"/>
            <a:ext cx="10515600" cy="914399"/>
          </a:xfrm>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95A0CBDA-ADA7-544A-BB93-E2ED6F92A0AE}"/>
              </a:ext>
            </a:extLst>
          </p:cNvPr>
          <p:cNvSpPr>
            <a:spLocks noGrp="1"/>
          </p:cNvSpPr>
          <p:nvPr>
            <p:ph type="sldNum" sz="quarter" idx="10"/>
          </p:nvPr>
        </p:nvSpPr>
        <p:spPr/>
        <p:txBody>
          <a:bodyPr/>
          <a:lstStyle/>
          <a:p>
            <a:fld id="{461711D5-349D-4847-A71F-DCB6A6FF38BF}" type="slidenum">
              <a:rPr lang="en-US" smtClean="0"/>
              <a:pPr/>
              <a:t>‹#›</a:t>
            </a:fld>
            <a:endParaRPr lang="en-US"/>
          </a:p>
        </p:txBody>
      </p:sp>
    </p:spTree>
    <p:extLst>
      <p:ext uri="{BB962C8B-B14F-4D97-AF65-F5344CB8AC3E}">
        <p14:creationId xmlns:p14="http://schemas.microsoft.com/office/powerpoint/2010/main" val="3198750753"/>
      </p:ext>
    </p:extLst>
  </p:cSld>
  <p:clrMapOvr>
    <a:masterClrMapping/>
  </p:clrMapOvr>
  <p:extLst>
    <p:ext uri="{DCECCB84-F9BA-43D5-87BE-67443E8EF086}">
      <p15:sldGuideLst xmlns:p15="http://schemas.microsoft.com/office/powerpoint/2012/main">
        <p15:guide id="1" orient="horz" pos="1176">
          <p15:clr>
            <a:srgbClr val="FBAE40"/>
          </p15:clr>
        </p15:guide>
        <p15:guide id="2" orient="horz" pos="127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812800" y="1279526"/>
            <a:ext cx="2133600" cy="4892674"/>
          </a:xfrm>
          <a:solidFill>
            <a:schemeClr val="accent1"/>
          </a:solidFill>
          <a:ln>
            <a:noFill/>
          </a:ln>
        </p:spPr>
        <p:style>
          <a:lnRef idx="2">
            <a:schemeClr val="accent1">
              <a:shade val="50000"/>
            </a:schemeClr>
          </a:lnRef>
          <a:fillRef idx="1">
            <a:schemeClr val="accent1"/>
          </a:fillRef>
          <a:effectRef idx="0">
            <a:schemeClr val="accent1"/>
          </a:effectRef>
          <a:fontRef idx="none"/>
        </p:style>
        <p:txBody>
          <a:bodyPr lIns="137160" tIns="182880" rIns="137160" bIns="91440">
            <a:normAutofit/>
          </a:bodyPr>
          <a:lstStyle>
            <a:lvl1pPr marL="0" indent="0">
              <a:spcAft>
                <a:spcPts val="1000"/>
              </a:spcAft>
              <a:buNone/>
              <a:defRPr sz="1600" b="0" i="0">
                <a:ln>
                  <a:noFill/>
                </a:ln>
                <a:solidFill>
                  <a:schemeClr val="bg1"/>
                </a:solidFill>
                <a:effectLst/>
                <a:latin typeface="Calibri" panose="020F0502020204030204" pitchFamily="34" charset="0"/>
                <a:cs typeface="Calibri" panose="020F0502020204030204" pitchFamily="34" charset="0"/>
              </a:defRPr>
            </a:lvl1pPr>
            <a:lvl2pPr>
              <a:buNone/>
              <a:defRPr sz="1200"/>
            </a:lvl2pPr>
            <a:lvl3pPr>
              <a:buNone/>
              <a:defRPr sz="1000"/>
            </a:lvl3pPr>
            <a:lvl4pPr>
              <a:buNone/>
              <a:defRPr sz="900"/>
            </a:lvl4pPr>
            <a:lvl5pPr>
              <a:buNone/>
              <a:defRPr sz="900"/>
            </a:lvl5pPr>
          </a:lstStyle>
          <a:p>
            <a:pPr lvl="0"/>
            <a:r>
              <a:rPr lang="en-US"/>
              <a:t>Edit Master text styles</a:t>
            </a:r>
          </a:p>
        </p:txBody>
      </p:sp>
      <p:sp>
        <p:nvSpPr>
          <p:cNvPr id="9" name="Content Placeholder 8"/>
          <p:cNvSpPr>
            <a:spLocks noGrp="1"/>
          </p:cNvSpPr>
          <p:nvPr>
            <p:ph sz="quarter" idx="1"/>
          </p:nvPr>
        </p:nvSpPr>
        <p:spPr>
          <a:xfrm>
            <a:off x="3149600" y="1279525"/>
            <a:ext cx="8204200" cy="4892675"/>
          </a:xfrm>
        </p:spPr>
        <p:txBody>
          <a:bodyPr/>
          <a:lstStyle>
            <a:lvl1pPr>
              <a:spcBef>
                <a:spcPts val="18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
            <a:extLst>
              <a:ext uri="{FF2B5EF4-FFF2-40B4-BE49-F238E27FC236}">
                <a16:creationId xmlns:a16="http://schemas.microsoft.com/office/drawing/2014/main" id="{C13D6B1E-E481-E140-A8CE-CA0B6FF2392A}"/>
              </a:ext>
            </a:extLst>
          </p:cNvPr>
          <p:cNvSpPr>
            <a:spLocks noGrp="1"/>
          </p:cNvSpPr>
          <p:nvPr>
            <p:ph type="title"/>
          </p:nvPr>
        </p:nvSpPr>
        <p:spPr>
          <a:xfrm>
            <a:off x="838200" y="365126"/>
            <a:ext cx="10515600" cy="914399"/>
          </a:xfrm>
          <a:prstGeom prst="rect">
            <a:avLst/>
          </a:prstGeom>
        </p:spPr>
        <p:txBody>
          <a:bodyPr vert="horz" lIns="91440" tIns="45720" rIns="91440" bIns="45720" rtlCol="0" anchor="ctr">
            <a:normAutofit/>
          </a:bodyPr>
          <a:lstStyle/>
          <a:p>
            <a:r>
              <a:rPr lang="en-US"/>
              <a:t>Click to edit Master title style</a:t>
            </a:r>
          </a:p>
        </p:txBody>
      </p:sp>
      <p:sp>
        <p:nvSpPr>
          <p:cNvPr id="2" name="Slide Number Placeholder 1">
            <a:extLst>
              <a:ext uri="{FF2B5EF4-FFF2-40B4-BE49-F238E27FC236}">
                <a16:creationId xmlns:a16="http://schemas.microsoft.com/office/drawing/2014/main" id="{01399143-380D-0C4F-9894-1E63897454EC}"/>
              </a:ext>
            </a:extLst>
          </p:cNvPr>
          <p:cNvSpPr>
            <a:spLocks noGrp="1"/>
          </p:cNvSpPr>
          <p:nvPr>
            <p:ph type="sldNum" sz="quarter" idx="10"/>
          </p:nvPr>
        </p:nvSpPr>
        <p:spPr/>
        <p:txBody>
          <a:bodyPr/>
          <a:lstStyle/>
          <a:p>
            <a:fld id="{461711D5-349D-4847-A71F-DCB6A6FF38BF}" type="slidenum">
              <a:rPr lang="en-US" smtClean="0"/>
              <a:pPr/>
              <a:t>‹#›</a:t>
            </a:fld>
            <a:endParaRPr lang="en-US"/>
          </a:p>
        </p:txBody>
      </p:sp>
    </p:spTree>
    <p:extLst>
      <p:ext uri="{BB962C8B-B14F-4D97-AF65-F5344CB8AC3E}">
        <p14:creationId xmlns:p14="http://schemas.microsoft.com/office/powerpoint/2010/main" val="93137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FC380-7AA8-5143-AB33-06B91DBCE74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FEAE601-7D40-4E48-B0A1-DCC36A44322B}"/>
              </a:ext>
            </a:extLst>
          </p:cNvPr>
          <p:cNvSpPr>
            <a:spLocks noGrp="1"/>
          </p:cNvSpPr>
          <p:nvPr>
            <p:ph type="sldNum" sz="quarter" idx="10"/>
          </p:nvPr>
        </p:nvSpPr>
        <p:spPr/>
        <p:txBody>
          <a:bodyPr/>
          <a:lstStyle/>
          <a:p>
            <a:fld id="{461711D5-349D-4847-A71F-DCB6A6FF38BF}" type="slidenum">
              <a:rPr lang="en-US" smtClean="0"/>
              <a:pPr/>
              <a:t>‹#›</a:t>
            </a:fld>
            <a:endParaRPr lang="en-US"/>
          </a:p>
        </p:txBody>
      </p:sp>
    </p:spTree>
    <p:extLst>
      <p:ext uri="{BB962C8B-B14F-4D97-AF65-F5344CB8AC3E}">
        <p14:creationId xmlns:p14="http://schemas.microsoft.com/office/powerpoint/2010/main" val="16203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AA80174-6BAA-494C-9FE8-C67DDB25ED68}"/>
              </a:ext>
            </a:extLst>
          </p:cNvPr>
          <p:cNvSpPr/>
          <p:nvPr userDrawn="1"/>
        </p:nvSpPr>
        <p:spPr>
          <a:xfrm>
            <a:off x="347472" y="0"/>
            <a:ext cx="4572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a:extLst>
              <a:ext uri="{FF2B5EF4-FFF2-40B4-BE49-F238E27FC236}">
                <a16:creationId xmlns:a16="http://schemas.microsoft.com/office/drawing/2014/main" id="{A70EAC32-2819-A845-B11A-B91D8EF2D0E2}"/>
              </a:ext>
            </a:extLst>
          </p:cNvPr>
          <p:cNvSpPr>
            <a:spLocks noGrp="1"/>
          </p:cNvSpPr>
          <p:nvPr>
            <p:ph type="title"/>
          </p:nvPr>
        </p:nvSpPr>
        <p:spPr>
          <a:xfrm>
            <a:off x="838200" y="365126"/>
            <a:ext cx="10515600" cy="91439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3A23F2-6892-2B49-85A7-898D45679E13}"/>
              </a:ext>
            </a:extLst>
          </p:cNvPr>
          <p:cNvSpPr>
            <a:spLocks noGrp="1"/>
          </p:cNvSpPr>
          <p:nvPr>
            <p:ph type="body" idx="1"/>
          </p:nvPr>
        </p:nvSpPr>
        <p:spPr>
          <a:xfrm>
            <a:off x="838200" y="1279525"/>
            <a:ext cx="10515600" cy="48974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577C6E12-5327-DC4B-A658-4BF76AAEDCF8}"/>
              </a:ext>
            </a:extLst>
          </p:cNvPr>
          <p:cNvSpPr>
            <a:spLocks noGrp="1"/>
          </p:cNvSpPr>
          <p:nvPr>
            <p:ph type="sldNum" sz="quarter" idx="4"/>
          </p:nvPr>
        </p:nvSpPr>
        <p:spPr>
          <a:xfrm>
            <a:off x="8747759" y="6391656"/>
            <a:ext cx="3185161" cy="274320"/>
          </a:xfrm>
          <a:prstGeom prst="rect">
            <a:avLst/>
          </a:prstGeom>
        </p:spPr>
        <p:txBody>
          <a:bodyPr vert="horz" lIns="91440" tIns="45720" rIns="91440" bIns="45720" rtlCol="0" anchor="b"/>
          <a:lstStyle>
            <a:lvl1pPr algn="r">
              <a:defRPr sz="1200">
                <a:solidFill>
                  <a:schemeClr val="accent3"/>
                </a:solidFill>
                <a:latin typeface="Calibri" panose="020F0502020204030204" pitchFamily="34" charset="0"/>
                <a:cs typeface="Calibri" panose="020F0502020204030204" pitchFamily="34" charset="0"/>
              </a:defRPr>
            </a:lvl1pPr>
          </a:lstStyle>
          <a:p>
            <a:fld id="{461711D5-349D-4847-A71F-DCB6A6FF38BF}" type="slidenum">
              <a:rPr lang="en-US" smtClean="0"/>
              <a:pPr/>
              <a:t>‹#›</a:t>
            </a:fld>
            <a:endParaRPr lang="en-US"/>
          </a:p>
        </p:txBody>
      </p:sp>
    </p:spTree>
    <p:extLst>
      <p:ext uri="{BB962C8B-B14F-4D97-AF65-F5344CB8AC3E}">
        <p14:creationId xmlns:p14="http://schemas.microsoft.com/office/powerpoint/2010/main" val="3007823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l" defTabSz="914400" rtl="0" eaLnBrk="1" latinLnBrk="0" hangingPunct="1">
        <a:lnSpc>
          <a:spcPct val="90000"/>
        </a:lnSpc>
        <a:spcBef>
          <a:spcPct val="0"/>
        </a:spcBef>
        <a:buNone/>
        <a:defRPr sz="3000" b="1" kern="1200">
          <a:solidFill>
            <a:srgbClr val="007E66"/>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00000"/>
        </a:lnSpc>
        <a:spcBef>
          <a:spcPts val="0"/>
        </a:spcBef>
        <a:buClr>
          <a:srgbClr val="007E66"/>
        </a:buClr>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Clr>
          <a:srgbClr val="007E66"/>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Clr>
          <a:srgbClr val="007E66"/>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Clr>
          <a:srgbClr val="007E66"/>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Clr>
          <a:srgbClr val="007E66"/>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store.aamc.org/downloadable/download/sample/sample_id/652/" TargetMode="External"/><Relationship Id="rId5" Type="http://schemas.openxmlformats.org/officeDocument/2006/relationships/hyperlink" Target="https://www.acponline.org/sites/default/files/acp-policy-library/letters/acp_letter_to_the_senate_regarding_the_one_big_beautiful_bill_act_2025.pdf"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hyperlink" Target="https://www.acponline.org/sites/default/files/acp-policy-library/letters/acp_support_letter_for_the_resident_education_deferred_interest_redi_ct_s.942_h.r_2028_to_defer_student_loans_interest_free_for_medical_residents_2025.pdf"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hyperlink" Target="https://www.congress.gov/"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D50376-7AEB-4910-850C-8F83FD45B3F9}"/>
              </a:ext>
            </a:extLst>
          </p:cNvPr>
          <p:cNvSpPr>
            <a:spLocks noGrp="1"/>
          </p:cNvSpPr>
          <p:nvPr>
            <p:ph type="ctrTitle"/>
          </p:nvPr>
        </p:nvSpPr>
        <p:spPr>
          <a:xfrm>
            <a:off x="1003174" y="1597088"/>
            <a:ext cx="8664528" cy="2461194"/>
          </a:xfrm>
        </p:spPr>
        <p:txBody>
          <a:bodyPr>
            <a:normAutofit fontScale="90000"/>
          </a:bodyPr>
          <a:lstStyle/>
          <a:p>
            <a:r>
              <a:rPr lang="en-US" dirty="0">
                <a:latin typeface="Aptos" panose="020B0004020202020204" pitchFamily="34" charset="0"/>
              </a:rPr>
              <a:t>2026 Leadership Day</a:t>
            </a:r>
            <a:br>
              <a:rPr lang="en-US" dirty="0">
                <a:latin typeface="Aptos" panose="020B0004020202020204" pitchFamily="34" charset="0"/>
              </a:rPr>
            </a:br>
            <a:r>
              <a:rPr lang="en-US" dirty="0">
                <a:latin typeface="Aptos" panose="020B0004020202020204" pitchFamily="34" charset="0"/>
              </a:rPr>
              <a:t>Protect and Invest in Primary Care and Physician Workforce</a:t>
            </a:r>
            <a:br>
              <a:rPr lang="en-US" sz="3100" dirty="0">
                <a:latin typeface="Aptos" panose="020B0004020202020204" pitchFamily="34" charset="0"/>
              </a:rPr>
            </a:br>
            <a:br>
              <a:rPr lang="en-US" dirty="0">
                <a:latin typeface="Aptos" panose="020B0004020202020204" pitchFamily="34" charset="0"/>
              </a:rPr>
            </a:br>
            <a:br>
              <a:rPr lang="en-US" sz="2000" dirty="0">
                <a:latin typeface="Aptos" panose="020B0004020202020204" pitchFamily="34" charset="0"/>
              </a:rPr>
            </a:br>
            <a:r>
              <a:rPr lang="en-US" sz="2000" dirty="0">
                <a:latin typeface="Aptos" panose="020B0004020202020204" pitchFamily="34" charset="0"/>
              </a:rPr>
              <a:t>May  12, 2026</a:t>
            </a:r>
          </a:p>
        </p:txBody>
      </p:sp>
      <p:sp>
        <p:nvSpPr>
          <p:cNvPr id="7" name="Subtitle 6">
            <a:extLst>
              <a:ext uri="{FF2B5EF4-FFF2-40B4-BE49-F238E27FC236}">
                <a16:creationId xmlns:a16="http://schemas.microsoft.com/office/drawing/2014/main" id="{B715C79C-EA2D-49CB-B484-3E15FED6DF69}"/>
              </a:ext>
            </a:extLst>
          </p:cNvPr>
          <p:cNvSpPr>
            <a:spLocks noGrp="1"/>
          </p:cNvSpPr>
          <p:nvPr>
            <p:ph type="subTitle" idx="1"/>
          </p:nvPr>
        </p:nvSpPr>
        <p:spPr>
          <a:xfrm>
            <a:off x="1003174" y="4314010"/>
            <a:ext cx="8750426" cy="1155612"/>
          </a:xfrm>
        </p:spPr>
        <p:txBody>
          <a:bodyPr>
            <a:normAutofit/>
          </a:bodyPr>
          <a:lstStyle/>
          <a:p>
            <a:r>
              <a:rPr lang="en-US">
                <a:latin typeface="Aptos" panose="020B0004020202020204" pitchFamily="34" charset="0"/>
              </a:rPr>
              <a:t>Jared Frost, Manager, Legislative Affairs and PAC</a:t>
            </a:r>
          </a:p>
        </p:txBody>
      </p:sp>
      <p:pic>
        <p:nvPicPr>
          <p:cNvPr id="13" name="Audio 12">
            <a:hlinkClick r:id="" action="ppaction://media"/>
            <a:extLst>
              <a:ext uri="{FF2B5EF4-FFF2-40B4-BE49-F238E27FC236}">
                <a16:creationId xmlns:a16="http://schemas.microsoft.com/office/drawing/2014/main" id="{C17FD937-DC5E-025D-B02A-07E75C19967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9180153"/>
      </p:ext>
    </p:extLst>
  </p:cSld>
  <p:clrMapOvr>
    <a:masterClrMapping/>
  </p:clrMapOvr>
  <mc:AlternateContent xmlns:mc="http://schemas.openxmlformats.org/markup-compatibility/2006" xmlns:p14="http://schemas.microsoft.com/office/powerpoint/2010/main">
    <mc:Choice Requires="p14">
      <p:transition spd="slow" p14:dur="2000" advTm="48703"/>
    </mc:Choice>
    <mc:Fallback xmlns="">
      <p:transition spd="slow" advTm="48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266C9C78-E787-D05E-EBAF-9CAF0BC0AFB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pic>
        <p:nvPicPr>
          <p:cNvPr id="6" name="Picture 5">
            <a:extLst>
              <a:ext uri="{FF2B5EF4-FFF2-40B4-BE49-F238E27FC236}">
                <a16:creationId xmlns:a16="http://schemas.microsoft.com/office/drawing/2014/main" id="{2C9432A4-4439-BAA2-7D28-DF82D0B9DDC9}"/>
              </a:ext>
            </a:extLst>
          </p:cNvPr>
          <p:cNvPicPr>
            <a:picLocks noChangeAspect="1"/>
          </p:cNvPicPr>
          <p:nvPr/>
        </p:nvPicPr>
        <p:blipFill>
          <a:blip r:embed="rId6"/>
          <a:stretch>
            <a:fillRect/>
          </a:stretch>
        </p:blipFill>
        <p:spPr>
          <a:xfrm>
            <a:off x="1883418" y="76199"/>
            <a:ext cx="5688059" cy="6699505"/>
          </a:xfrm>
          <a:prstGeom prst="rect">
            <a:avLst/>
          </a:prstGeom>
        </p:spPr>
      </p:pic>
    </p:spTree>
    <p:extLst>
      <p:ext uri="{BB962C8B-B14F-4D97-AF65-F5344CB8AC3E}">
        <p14:creationId xmlns:p14="http://schemas.microsoft.com/office/powerpoint/2010/main" val="2951294814"/>
      </p:ext>
    </p:extLst>
  </p:cSld>
  <p:clrMapOvr>
    <a:masterClrMapping/>
  </p:clrMapOvr>
  <mc:AlternateContent xmlns:mc="http://schemas.openxmlformats.org/markup-compatibility/2006" xmlns:p14="http://schemas.microsoft.com/office/powerpoint/2010/main">
    <mc:Choice Requires="p14">
      <p:transition spd="slow" p14:dur="2000" advTm="49504"/>
    </mc:Choice>
    <mc:Fallback xmlns="">
      <p:transition spd="slow" advTm="49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937D5-F5CB-97F8-4BB6-13D8CF5695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6C2FBE-3626-D4EF-AD3C-7F68C49C8C1A}"/>
              </a:ext>
            </a:extLst>
          </p:cNvPr>
          <p:cNvSpPr>
            <a:spLocks noGrp="1"/>
          </p:cNvSpPr>
          <p:nvPr>
            <p:ph type="title"/>
          </p:nvPr>
        </p:nvSpPr>
        <p:spPr/>
        <p:txBody>
          <a:bodyPr>
            <a:normAutofit/>
          </a:bodyPr>
          <a:lstStyle/>
          <a:p>
            <a:r>
              <a:rPr lang="en-US" dirty="0">
                <a:latin typeface="Aptos" panose="020B0004020202020204" pitchFamily="34" charset="0"/>
              </a:rPr>
              <a:t>Protect and Invest in Primary Care and Physician Workforce</a:t>
            </a:r>
          </a:p>
        </p:txBody>
      </p:sp>
      <p:sp>
        <p:nvSpPr>
          <p:cNvPr id="3" name="Content Placeholder 2">
            <a:extLst>
              <a:ext uri="{FF2B5EF4-FFF2-40B4-BE49-F238E27FC236}">
                <a16:creationId xmlns:a16="http://schemas.microsoft.com/office/drawing/2014/main" id="{E8607CEE-A6AD-D2CB-F19F-109E10BCC436}"/>
              </a:ext>
            </a:extLst>
          </p:cNvPr>
          <p:cNvSpPr>
            <a:spLocks noGrp="1"/>
          </p:cNvSpPr>
          <p:nvPr>
            <p:ph idx="1"/>
          </p:nvPr>
        </p:nvSpPr>
        <p:spPr/>
        <p:txBody>
          <a:bodyPr>
            <a:normAutofit fontScale="92500"/>
          </a:bodyPr>
          <a:lstStyle/>
          <a:p>
            <a:pPr>
              <a:lnSpc>
                <a:spcPct val="110000"/>
              </a:lnSpc>
            </a:pPr>
            <a:r>
              <a:rPr lang="en-US" b="1" i="1" u="sng" dirty="0">
                <a:latin typeface="Aptos" panose="020B0004020202020204" pitchFamily="34" charset="0"/>
              </a:rPr>
              <a:t>What’s it all about?</a:t>
            </a:r>
          </a:p>
          <a:p>
            <a:pPr marL="685800" marR="0" lvl="1" indent="-228600" algn="l" defTabSz="914400" rtl="0" eaLnBrk="1" fontAlgn="auto" latinLnBrk="0" hangingPunct="1">
              <a:lnSpc>
                <a:spcPct val="110000"/>
              </a:lnSpc>
              <a:spcBef>
                <a:spcPts val="0"/>
              </a:spcBef>
              <a:spcAft>
                <a:spcPts val="0"/>
              </a:spcAft>
              <a:buClr>
                <a:srgbClr val="007E66"/>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Calibri"/>
                <a:cs typeface="Calibri"/>
              </a:rPr>
              <a:t>Congress needs to protect and invest in our nation’s health workforce—especially the physician workforce.  Better access to physicians improves our country’s health and wellbeing. </a:t>
            </a:r>
          </a:p>
          <a:p>
            <a:pPr marL="685800" marR="0" lvl="1" indent="-228600" algn="l" defTabSz="914400" rtl="0" eaLnBrk="1" fontAlgn="auto" latinLnBrk="0" hangingPunct="1">
              <a:lnSpc>
                <a:spcPct val="110000"/>
              </a:lnSpc>
              <a:spcBef>
                <a:spcPts val="0"/>
              </a:spcBef>
              <a:spcAft>
                <a:spcPts val="0"/>
              </a:spcAft>
              <a:buClr>
                <a:srgbClr val="007E66"/>
              </a:buClr>
              <a:buSzTx/>
              <a:buFont typeface="Arial" panose="020B0604020202020204" pitchFamily="34" charset="0"/>
              <a:buChar char="•"/>
              <a:tabLst/>
              <a:defRPr/>
            </a:pPr>
            <a:r>
              <a:rPr lang="en-US" dirty="0">
                <a:solidFill>
                  <a:srgbClr val="000000"/>
                </a:solidFill>
                <a:latin typeface="Aptos" panose="020B0004020202020204" pitchFamily="34" charset="0"/>
                <a:ea typeface="Calibri"/>
                <a:cs typeface="Calibri"/>
              </a:rPr>
              <a:t>According to the Health Services and Resources Administration (HRSA), the United States faces a projected shortage of up to 141,160 physicians by 2038—including a shortage of over 70,000 primary care physicians.</a:t>
            </a:r>
          </a:p>
          <a:p>
            <a:pPr marL="685800" marR="0" lvl="1" indent="-228600" algn="l" defTabSz="914400" rtl="0" eaLnBrk="1" fontAlgn="auto" latinLnBrk="0" hangingPunct="1">
              <a:lnSpc>
                <a:spcPct val="110000"/>
              </a:lnSpc>
              <a:spcBef>
                <a:spcPts val="0"/>
              </a:spcBef>
              <a:spcAft>
                <a:spcPts val="0"/>
              </a:spcAft>
              <a:buClr>
                <a:srgbClr val="007E66"/>
              </a:buClr>
              <a:buSzTx/>
              <a:buFont typeface="Arial" panose="020B0604020202020204" pitchFamily="34" charset="0"/>
              <a:buChar char="•"/>
              <a:tabLst/>
              <a:defRPr/>
            </a:pPr>
            <a:r>
              <a:rPr lang="en-US" dirty="0">
                <a:solidFill>
                  <a:srgbClr val="000000"/>
                </a:solidFill>
                <a:latin typeface="Aptos" panose="020B0004020202020204" pitchFamily="34" charset="0"/>
                <a:ea typeface="Calibri"/>
                <a:cs typeface="Calibri"/>
              </a:rPr>
              <a:t>A 2021 report by the National Academies of Sciences, Engineering, and Medicine called on policymakers to dramatically increase investment in primary care and the physician workforce. The evidence clearly shows that high-quality primary care is critical for achieving health care’s quadruple aim (enhancing patient experience, improving population health, reducing costs, and improving the health care team experience).</a:t>
            </a:r>
          </a:p>
          <a:p>
            <a:pPr marL="685800" marR="0" lvl="1" indent="-228600" algn="l" defTabSz="914400" rtl="0" eaLnBrk="1" fontAlgn="auto" latinLnBrk="0" hangingPunct="1">
              <a:lnSpc>
                <a:spcPct val="110000"/>
              </a:lnSpc>
              <a:spcBef>
                <a:spcPts val="0"/>
              </a:spcBef>
              <a:spcAft>
                <a:spcPts val="0"/>
              </a:spcAft>
              <a:buClr>
                <a:srgbClr val="007E66"/>
              </a:buClr>
              <a:buSzTx/>
              <a:buFont typeface="Arial" panose="020B0604020202020204" pitchFamily="34" charset="0"/>
              <a:buChar char="•"/>
              <a:tabLst/>
              <a:defRPr/>
            </a:pPr>
            <a:r>
              <a:rPr lang="en-US" dirty="0">
                <a:solidFill>
                  <a:srgbClr val="000000"/>
                </a:solidFill>
                <a:latin typeface="Aptos" panose="020B0004020202020204" pitchFamily="34" charset="0"/>
                <a:ea typeface="Calibri"/>
                <a:cs typeface="Calibri"/>
              </a:rPr>
              <a:t>Recent actions by the administration and Congress have made affording a medical education more difficult by limiting loan repayment and forgiveness options and increasing barriers in recruiting international medical graduates (IMGs) who help fill critical workforce gaps.</a:t>
            </a:r>
          </a:p>
          <a:p>
            <a:pPr marL="685800" marR="0" lvl="1" indent="-228600" algn="l" defTabSz="914400" rtl="0" eaLnBrk="1" fontAlgn="auto" latinLnBrk="0" hangingPunct="1">
              <a:lnSpc>
                <a:spcPct val="100000"/>
              </a:lnSpc>
              <a:spcBef>
                <a:spcPts val="0"/>
              </a:spcBef>
              <a:spcAft>
                <a:spcPts val="0"/>
              </a:spcAft>
              <a:buClr>
                <a:srgbClr val="007E66"/>
              </a:buClr>
              <a:buSzTx/>
              <a:buFont typeface="Arial" panose="020B0604020202020204" pitchFamily="34" charset="0"/>
              <a:buChar char="•"/>
              <a:tabLst/>
              <a:defRPr/>
            </a:pPr>
            <a:endParaRPr lang="en-US" dirty="0">
              <a:solidFill>
                <a:srgbClr val="000000"/>
              </a:solidFill>
              <a:latin typeface="Calibri" panose="020F0502020204030204"/>
              <a:ea typeface="Calibri"/>
              <a:cs typeface="Calibri"/>
            </a:endParaRPr>
          </a:p>
          <a:p>
            <a:pPr marL="685800" marR="0" lvl="1" indent="-228600" algn="l" defTabSz="914400" rtl="0" eaLnBrk="1" fontAlgn="auto" latinLnBrk="0" hangingPunct="1">
              <a:lnSpc>
                <a:spcPct val="100000"/>
              </a:lnSpc>
              <a:spcBef>
                <a:spcPts val="0"/>
              </a:spcBef>
              <a:spcAft>
                <a:spcPts val="0"/>
              </a:spcAft>
              <a:buClr>
                <a:srgbClr val="007E66"/>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Calibri"/>
              <a:cs typeface="Calibri"/>
            </a:endParaRPr>
          </a:p>
          <a:p>
            <a:endParaRPr lang="en-US" dirty="0"/>
          </a:p>
        </p:txBody>
      </p:sp>
      <p:sp>
        <p:nvSpPr>
          <p:cNvPr id="4" name="Slide Number Placeholder 3">
            <a:extLst>
              <a:ext uri="{FF2B5EF4-FFF2-40B4-BE49-F238E27FC236}">
                <a16:creationId xmlns:a16="http://schemas.microsoft.com/office/drawing/2014/main" id="{9C5D757F-358C-1C13-C200-333B2F5F2DF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1711D5-349D-4847-A71F-DCB6A6FF38BF}" type="slidenum">
              <a:rPr kumimoji="0" lang="en-US" sz="1200" b="0" i="0" u="none" strike="noStrike" kern="1200" cap="none" spc="0" normalizeH="0" baseline="0" noProof="0" smtClean="0">
                <a:ln>
                  <a:noFill/>
                </a:ln>
                <a:solidFill>
                  <a:srgbClr val="2EB135"/>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2EB135"/>
              </a:solidFill>
              <a:effectLst/>
              <a:uLnTx/>
              <a:uFillTx/>
              <a:latin typeface="Calibri" panose="020F0502020204030204" pitchFamily="34" charset="0"/>
              <a:ea typeface="+mn-ea"/>
              <a:cs typeface="Calibri" panose="020F0502020204030204" pitchFamily="34" charset="0"/>
            </a:endParaRPr>
          </a:p>
        </p:txBody>
      </p:sp>
      <p:pic>
        <p:nvPicPr>
          <p:cNvPr id="24" name="Audio 23">
            <a:hlinkClick r:id="" action="ppaction://media"/>
            <a:extLst>
              <a:ext uri="{FF2B5EF4-FFF2-40B4-BE49-F238E27FC236}">
                <a16:creationId xmlns:a16="http://schemas.microsoft.com/office/drawing/2014/main" id="{104248A7-D61E-D8F7-4E18-274F84A254C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44414637"/>
      </p:ext>
    </p:extLst>
  </p:cSld>
  <p:clrMapOvr>
    <a:masterClrMapping/>
  </p:clrMapOvr>
  <mc:AlternateContent xmlns:mc="http://schemas.openxmlformats.org/markup-compatibility/2006" xmlns:p14="http://schemas.microsoft.com/office/powerpoint/2010/main">
    <mc:Choice Requires="p14">
      <p:transition spd="slow" p14:dur="2000" advTm="50379"/>
    </mc:Choice>
    <mc:Fallback xmlns="">
      <p:transition spd="slow" advTm="50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366C21-8628-E3B5-26C2-90A0C37BFC5B}"/>
              </a:ext>
            </a:extLst>
          </p:cNvPr>
          <p:cNvSpPr>
            <a:spLocks noGrp="1"/>
          </p:cNvSpPr>
          <p:nvPr>
            <p:ph type="body" idx="1"/>
          </p:nvPr>
        </p:nvSpPr>
        <p:spPr/>
        <p:txBody>
          <a:bodyPr>
            <a:normAutofit fontScale="92500" lnSpcReduction="20000"/>
          </a:bodyPr>
          <a:lstStyle/>
          <a:p>
            <a:r>
              <a:rPr lang="en-US">
                <a:latin typeface="Aptos" panose="020B0004020202020204" pitchFamily="34" charset="0"/>
              </a:rPr>
              <a:t>Implementing High-Quality Primary Care</a:t>
            </a:r>
          </a:p>
        </p:txBody>
      </p:sp>
      <p:sp>
        <p:nvSpPr>
          <p:cNvPr id="4" name="Text Placeholder 3">
            <a:extLst>
              <a:ext uri="{FF2B5EF4-FFF2-40B4-BE49-F238E27FC236}">
                <a16:creationId xmlns:a16="http://schemas.microsoft.com/office/drawing/2014/main" id="{47F310DD-A955-7D2C-0D96-FFDBB8B96652}"/>
              </a:ext>
            </a:extLst>
          </p:cNvPr>
          <p:cNvSpPr>
            <a:spLocks noGrp="1"/>
          </p:cNvSpPr>
          <p:nvPr>
            <p:ph type="body" sz="quarter" idx="3"/>
          </p:nvPr>
        </p:nvSpPr>
        <p:spPr/>
        <p:txBody>
          <a:bodyPr>
            <a:normAutofit fontScale="92500" lnSpcReduction="20000"/>
          </a:bodyPr>
          <a:lstStyle/>
          <a:p>
            <a:r>
              <a:rPr lang="en-US">
                <a:latin typeface="Aptos" panose="020B0004020202020204" pitchFamily="34" charset="0"/>
              </a:rPr>
              <a:t>Rebuilding the Foundation of Health Care</a:t>
            </a:r>
          </a:p>
        </p:txBody>
      </p:sp>
      <p:sp>
        <p:nvSpPr>
          <p:cNvPr id="5" name="Content Placeholder 4">
            <a:extLst>
              <a:ext uri="{FF2B5EF4-FFF2-40B4-BE49-F238E27FC236}">
                <a16:creationId xmlns:a16="http://schemas.microsoft.com/office/drawing/2014/main" id="{77063AE1-4BEC-9E91-9112-44BB665968A6}"/>
              </a:ext>
            </a:extLst>
          </p:cNvPr>
          <p:cNvSpPr>
            <a:spLocks noGrp="1"/>
          </p:cNvSpPr>
          <p:nvPr>
            <p:ph sz="quarter" idx="4"/>
          </p:nvPr>
        </p:nvSpPr>
        <p:spPr/>
        <p:txBody>
          <a:bodyPr/>
          <a:lstStyle/>
          <a:p>
            <a:r>
              <a:rPr lang="en-US">
                <a:latin typeface="Aptos" panose="020B0004020202020204" pitchFamily="34" charset="0"/>
              </a:rPr>
              <a:t>This 2021 report by the National Academies of Sciences, Engineering and Medicine (NASEM) called on policymakers to increase investment in primary care as evidence shows that it is critical for achieving health care’s quadruple aim (enhancing patient experience, improving population, reducing costs, and improving the health care team experience). </a:t>
            </a:r>
          </a:p>
        </p:txBody>
      </p:sp>
      <p:sp>
        <p:nvSpPr>
          <p:cNvPr id="6" name="Title 5">
            <a:extLst>
              <a:ext uri="{FF2B5EF4-FFF2-40B4-BE49-F238E27FC236}">
                <a16:creationId xmlns:a16="http://schemas.microsoft.com/office/drawing/2014/main" id="{DFE838EA-AAE1-0CAE-6FC7-3430A8FA0EB4}"/>
              </a:ext>
            </a:extLst>
          </p:cNvPr>
          <p:cNvSpPr>
            <a:spLocks noGrp="1"/>
          </p:cNvSpPr>
          <p:nvPr>
            <p:ph type="title"/>
          </p:nvPr>
        </p:nvSpPr>
        <p:spPr/>
        <p:txBody>
          <a:bodyPr>
            <a:normAutofit/>
          </a:bodyPr>
          <a:lstStyle/>
          <a:p>
            <a:r>
              <a:rPr lang="en-US" dirty="0">
                <a:latin typeface="Aptos" panose="020B0004020202020204" pitchFamily="34" charset="0"/>
              </a:rPr>
              <a:t>Protect and Invest in Primary Care and Physician Workforce</a:t>
            </a:r>
          </a:p>
        </p:txBody>
      </p:sp>
      <p:pic>
        <p:nvPicPr>
          <p:cNvPr id="1026" name="Picture 2" descr="Implementing High-Quality Primary Care: Rebuilding the Foundation of Health Care">
            <a:extLst>
              <a:ext uri="{FF2B5EF4-FFF2-40B4-BE49-F238E27FC236}">
                <a16:creationId xmlns:a16="http://schemas.microsoft.com/office/drawing/2014/main" id="{745CB186-72A9-26B9-D9E5-B549A3B5D491}"/>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2025915" y="2011363"/>
            <a:ext cx="2785533" cy="41783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2B1AE265-0C92-1791-3B91-084C5715ACD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1711D5-349D-4847-A71F-DCB6A6FF38BF}" type="slidenum">
              <a:rPr kumimoji="0" lang="en-US" sz="1200" b="0" i="0" u="none" strike="noStrike" kern="1200" cap="none" spc="0" normalizeH="0" baseline="0" noProof="0" smtClean="0">
                <a:ln>
                  <a:noFill/>
                </a:ln>
                <a:solidFill>
                  <a:srgbClr val="2EB135"/>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2EB135"/>
              </a:solidFill>
              <a:effectLst/>
              <a:uLnTx/>
              <a:uFillTx/>
              <a:latin typeface="Calibri" panose="020F0502020204030204" pitchFamily="34" charset="0"/>
              <a:ea typeface="+mn-ea"/>
              <a:cs typeface="Calibri" panose="020F0502020204030204" pitchFamily="34" charset="0"/>
            </a:endParaRPr>
          </a:p>
        </p:txBody>
      </p:sp>
      <p:pic>
        <p:nvPicPr>
          <p:cNvPr id="18" name="Audio 17">
            <a:hlinkClick r:id="" action="ppaction://media"/>
            <a:extLst>
              <a:ext uri="{FF2B5EF4-FFF2-40B4-BE49-F238E27FC236}">
                <a16:creationId xmlns:a16="http://schemas.microsoft.com/office/drawing/2014/main" id="{79865CB8-784F-D409-DE10-A49F44A5A26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91514499"/>
      </p:ext>
    </p:extLst>
  </p:cSld>
  <p:clrMapOvr>
    <a:masterClrMapping/>
  </p:clrMapOvr>
  <mc:AlternateContent xmlns:mc="http://schemas.openxmlformats.org/markup-compatibility/2006" xmlns:p14="http://schemas.microsoft.com/office/powerpoint/2010/main">
    <mc:Choice Requires="p14">
      <p:transition spd="slow" p14:dur="2000" advTm="68673"/>
    </mc:Choice>
    <mc:Fallback xmlns="">
      <p:transition spd="slow" advTm="68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1FFB0-A680-29F9-F620-2951E674F53D}"/>
              </a:ext>
            </a:extLst>
          </p:cNvPr>
          <p:cNvSpPr>
            <a:spLocks noGrp="1"/>
          </p:cNvSpPr>
          <p:nvPr>
            <p:ph type="title"/>
          </p:nvPr>
        </p:nvSpPr>
        <p:spPr/>
        <p:txBody>
          <a:bodyPr>
            <a:normAutofit/>
          </a:bodyPr>
          <a:lstStyle/>
          <a:p>
            <a:r>
              <a:rPr lang="en-US" dirty="0">
                <a:latin typeface="Aptos" panose="020B0004020202020204" pitchFamily="34" charset="0"/>
              </a:rPr>
              <a:t>Protect and Invest in Primary Care and Physician Workforce</a:t>
            </a:r>
          </a:p>
        </p:txBody>
      </p:sp>
      <p:sp>
        <p:nvSpPr>
          <p:cNvPr id="3" name="Content Placeholder 2">
            <a:extLst>
              <a:ext uri="{FF2B5EF4-FFF2-40B4-BE49-F238E27FC236}">
                <a16:creationId xmlns:a16="http://schemas.microsoft.com/office/drawing/2014/main" id="{24EC2F9B-7F89-9981-BB21-2814406C2F96}"/>
              </a:ext>
            </a:extLst>
          </p:cNvPr>
          <p:cNvSpPr>
            <a:spLocks noGrp="1"/>
          </p:cNvSpPr>
          <p:nvPr>
            <p:ph idx="1"/>
          </p:nvPr>
        </p:nvSpPr>
        <p:spPr>
          <a:xfrm>
            <a:off x="862584" y="1279525"/>
            <a:ext cx="10515600" cy="4897438"/>
          </a:xfrm>
        </p:spPr>
        <p:txBody>
          <a:bodyPr>
            <a:normAutofit lnSpcReduction="10000"/>
          </a:bodyPr>
          <a:lstStyle/>
          <a:p>
            <a:pPr marL="0" marR="22860" indent="0">
              <a:spcBef>
                <a:spcPts val="5"/>
              </a:spcBef>
              <a:buClr>
                <a:srgbClr val="231F20"/>
              </a:buClr>
              <a:buSzPts val="1000"/>
              <a:buNone/>
              <a:tabLst>
                <a:tab pos="177800" algn="l"/>
              </a:tabLst>
            </a:pPr>
            <a:r>
              <a:rPr lang="en-US" sz="2600" b="1" i="1" u="sng" dirty="0">
                <a:solidFill>
                  <a:srgbClr val="231F20"/>
                </a:solidFill>
                <a:latin typeface="Aptos" panose="020B0004020202020204" pitchFamily="34" charset="0"/>
                <a:ea typeface="Trebuchet MS" panose="020B0603020202020204" pitchFamily="34" charset="0"/>
                <a:cs typeface="Trebuchet MS" panose="020B0603020202020204" pitchFamily="34" charset="0"/>
              </a:rPr>
              <a:t>Student </a:t>
            </a:r>
            <a:r>
              <a:rPr lang="en-US" sz="2600" b="1" i="1" u="sng" spc="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Loans</a:t>
            </a:r>
            <a:r>
              <a:rPr lang="en-US" sz="2600" b="1" i="1" u="sng" spc="-65"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600" b="1" i="1" u="sng" spc="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for</a:t>
            </a:r>
            <a:r>
              <a:rPr lang="en-US" sz="2600" b="1" i="1" u="sng" spc="-65"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600" b="1" i="1" u="sng" spc="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Medical</a:t>
            </a:r>
            <a:r>
              <a:rPr lang="en-US" sz="2600" b="1" i="1" u="sng" spc="-65"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600" b="1" i="1" u="sng" spc="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Students:</a:t>
            </a:r>
            <a:r>
              <a:rPr lang="en-US" sz="2600" b="1" i="1" u="sng" spc="-9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p>
          <a:p>
            <a:pPr marL="0" marR="22860" indent="0">
              <a:spcBef>
                <a:spcPts val="5"/>
              </a:spcBef>
              <a:buClr>
                <a:srgbClr val="231F20"/>
              </a:buClr>
              <a:buSzPts val="1000"/>
              <a:buNone/>
              <a:tabLst>
                <a:tab pos="177800" algn="l"/>
              </a:tabLst>
            </a:pPr>
            <a:endParaRPr lang="en-US" sz="2000" dirty="0">
              <a:solidFill>
                <a:srgbClr val="231F20"/>
              </a:solidFill>
              <a:latin typeface="Aptos" panose="020B0004020202020204" pitchFamily="34" charset="0"/>
              <a:ea typeface="Trebuchet MS" panose="020B0603020202020204" pitchFamily="34" charset="0"/>
              <a:cs typeface="Trebuchet MS" panose="020B0603020202020204" pitchFamily="34" charset="0"/>
            </a:endParaRPr>
          </a:p>
          <a:p>
            <a:pPr marR="22860">
              <a:spcBef>
                <a:spcPts val="5"/>
              </a:spcBef>
              <a:buClr>
                <a:srgbClr val="231F20"/>
              </a:buClr>
              <a:buSzPts val="1000"/>
              <a:tabLst>
                <a:tab pos="177800" algn="l"/>
              </a:tabLst>
            </a:pPr>
            <a:r>
              <a:rPr lang="en-US" sz="2400" spc="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The</a:t>
            </a:r>
            <a:r>
              <a:rPr lang="en-US" sz="2400" spc="-75"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400" spc="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FY2025</a:t>
            </a:r>
            <a:r>
              <a:rPr lang="en-US" sz="2400" spc="-75"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400" spc="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budget</a:t>
            </a:r>
            <a:r>
              <a:rPr lang="en-US" sz="2400" spc="-75"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400" spc="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reconciliation</a:t>
            </a:r>
            <a:r>
              <a:rPr lang="en-US" sz="2400" spc="-75"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400" spc="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law</a:t>
            </a:r>
            <a:r>
              <a:rPr lang="en-US" sz="2400" spc="-75"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400" spc="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eliminated</a:t>
            </a:r>
            <a:r>
              <a:rPr lang="en-US" sz="2400" spc="-75"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400" spc="0" dirty="0" err="1">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GradPLUS</a:t>
            </a:r>
            <a:r>
              <a:rPr lang="en-US" sz="2400" spc="-75"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400" spc="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Loans</a:t>
            </a:r>
            <a:r>
              <a:rPr lang="en-US" sz="2400" spc="-75"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400" spc="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for professional</a:t>
            </a:r>
            <a:r>
              <a:rPr lang="en-US" sz="2400" spc="-4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400" spc="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students</a:t>
            </a:r>
            <a:r>
              <a:rPr lang="en-US" sz="2400" spc="-40" dirty="0">
                <a:solidFill>
                  <a:srgbClr val="231F20"/>
                </a:solidFill>
                <a:latin typeface="Aptos" panose="020B0004020202020204" pitchFamily="34" charset="0"/>
                <a:ea typeface="Trebuchet MS" panose="020B0603020202020204" pitchFamily="34" charset="0"/>
                <a:cs typeface="Trebuchet MS" panose="020B0603020202020204" pitchFamily="34" charset="0"/>
              </a:rPr>
              <a:t>. It also </a:t>
            </a:r>
            <a:r>
              <a:rPr lang="en-US" sz="2400" spc="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imposed</a:t>
            </a:r>
            <a:r>
              <a:rPr lang="en-US" sz="2400" spc="-4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400" spc="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limits</a:t>
            </a:r>
            <a:r>
              <a:rPr lang="en-US" sz="2400" spc="-4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400" spc="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for</a:t>
            </a:r>
            <a:r>
              <a:rPr lang="en-US" sz="2400" spc="-4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400" spc="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Direct</a:t>
            </a:r>
            <a:r>
              <a:rPr lang="en-US" sz="2400" spc="-4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400" spc="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Unsubsidized</a:t>
            </a:r>
            <a:r>
              <a:rPr lang="en-US" sz="2400" spc="-4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400" spc="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Loans</a:t>
            </a:r>
            <a:r>
              <a:rPr lang="en-US" sz="2400" spc="-4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400" spc="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for</a:t>
            </a:r>
            <a:r>
              <a:rPr lang="en-US" sz="2400" spc="-4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400" spc="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professional</a:t>
            </a:r>
            <a:r>
              <a:rPr lang="en-US" sz="2400" spc="-4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400" spc="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students</a:t>
            </a:r>
            <a:r>
              <a:rPr lang="en-US" sz="2400" spc="-4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400" spc="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at</a:t>
            </a:r>
            <a:r>
              <a:rPr lang="en-US" sz="2400" spc="-4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400" spc="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$200,000, including</a:t>
            </a:r>
            <a:r>
              <a:rPr lang="en-US" sz="2400" spc="-1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400" spc="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a</a:t>
            </a:r>
            <a:r>
              <a:rPr lang="en-US" sz="2400" spc="-1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400" spc="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new</a:t>
            </a:r>
            <a:r>
              <a:rPr lang="en-US" sz="2400" spc="-1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400" spc="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lifetime</a:t>
            </a:r>
            <a:r>
              <a:rPr lang="en-US" sz="2400" spc="-1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400" spc="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maximum</a:t>
            </a:r>
            <a:r>
              <a:rPr lang="en-US" sz="2400" spc="-1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400" spc="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aggregate</a:t>
            </a:r>
            <a:r>
              <a:rPr lang="en-US" sz="2400" spc="-1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400" spc="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limit</a:t>
            </a:r>
            <a:r>
              <a:rPr lang="en-US" sz="2400" spc="-1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400" spc="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at</a:t>
            </a:r>
            <a:r>
              <a:rPr lang="en-US" sz="2400" spc="-1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400" spc="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$257,500</a:t>
            </a:r>
            <a:r>
              <a:rPr lang="en-US" sz="2400" spc="-1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400" spc="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for</a:t>
            </a:r>
            <a:r>
              <a:rPr lang="en-US" sz="2400" spc="-1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400" spc="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all</a:t>
            </a:r>
            <a:r>
              <a:rPr lang="en-US" sz="2400" spc="-1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400" spc="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student</a:t>
            </a:r>
            <a:r>
              <a:rPr lang="en-US" sz="2400" spc="-1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400" spc="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loan</a:t>
            </a:r>
            <a:r>
              <a:rPr lang="en-US" sz="2400" spc="-1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400" spc="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borrowers.</a:t>
            </a:r>
            <a:r>
              <a:rPr lang="en-US" sz="2400" spc="-8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br>
              <a:rPr lang="en-US" sz="2400" spc="-8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br>
            <a:endParaRPr lang="en-US" sz="2400" spc="-8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endParaRPr>
          </a:p>
          <a:p>
            <a:pPr marL="228600" marR="22860" lvl="0" indent="-228600" algn="l" defTabSz="914400" rtl="0" eaLnBrk="1" fontAlgn="auto" latinLnBrk="0" hangingPunct="1">
              <a:lnSpc>
                <a:spcPct val="100000"/>
              </a:lnSpc>
              <a:spcBef>
                <a:spcPts val="5"/>
              </a:spcBef>
              <a:spcAft>
                <a:spcPts val="0"/>
              </a:spcAft>
              <a:buClr>
                <a:srgbClr val="231F20"/>
              </a:buClr>
              <a:buSzPts val="1000"/>
              <a:buFont typeface="Arial" panose="020B0604020202020204" pitchFamily="34" charset="0"/>
              <a:buChar char="•"/>
              <a:tabLst>
                <a:tab pos="177800" algn="l"/>
              </a:tabLst>
              <a:defRPr/>
            </a:pPr>
            <a:r>
              <a:rPr kumimoji="0" lang="en-US" sz="2200" b="0" i="0" u="none" strike="noStrike" kern="1200" cap="none" spc="0"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These</a:t>
            </a:r>
            <a:r>
              <a:rPr kumimoji="0" lang="en-US" sz="2200" b="0" i="0" u="none" strike="noStrike" kern="1200" cap="none" spc="0" normalizeH="0" baseline="0" noProof="0" dirty="0">
                <a:ln>
                  <a:noFill/>
                </a:ln>
                <a:solidFill>
                  <a:srgbClr val="000000"/>
                </a:solidFill>
                <a:effectLst/>
                <a:uLnTx/>
                <a:uFillTx/>
                <a:latin typeface="Aptos" panose="020B0004020202020204" pitchFamily="34" charset="0"/>
                <a:ea typeface="Trebuchet MS" panose="020B0603020202020204" pitchFamily="34" charset="0"/>
                <a:cs typeface="Trebuchet MS" panose="020B0603020202020204" pitchFamily="34" charset="0"/>
              </a:rPr>
              <a:t> </a:t>
            </a:r>
            <a:r>
              <a:rPr kumimoji="0" lang="en-US" sz="2200" b="0" i="0" u="none" strike="noStrike" kern="1200" cap="none" spc="0"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changes</a:t>
            </a:r>
            <a:r>
              <a:rPr kumimoji="0" lang="en-US" sz="2200" b="0" i="0" u="none" strike="noStrike" kern="1200" cap="none" spc="-75"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 </a:t>
            </a:r>
            <a:r>
              <a:rPr kumimoji="0" lang="en-US" sz="2200" b="0" i="0" u="none" strike="noStrike" kern="1200" cap="none" spc="0"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will</a:t>
            </a:r>
            <a:r>
              <a:rPr kumimoji="0" lang="en-US" sz="2200" b="0" i="0" u="none" strike="noStrike" kern="1200" cap="none" spc="-75"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 </a:t>
            </a:r>
            <a:r>
              <a:rPr kumimoji="0" lang="en-US" sz="2200" b="0" i="0" u="none" strike="noStrike" kern="1200" cap="none" spc="0"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be</a:t>
            </a:r>
            <a:r>
              <a:rPr kumimoji="0" lang="en-US" sz="2200" b="0" i="0" u="none" strike="noStrike" kern="1200" cap="none" spc="-75"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 </a:t>
            </a:r>
            <a:r>
              <a:rPr kumimoji="0" lang="en-US" sz="2200" b="0" i="0" u="none" strike="noStrike" kern="1200" cap="none" spc="0"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effective</a:t>
            </a:r>
            <a:r>
              <a:rPr kumimoji="0" lang="en-US" sz="2200" b="0" i="0" u="none" strike="noStrike" kern="1200" cap="none" spc="-85"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 </a:t>
            </a:r>
            <a:r>
              <a:rPr kumimoji="0" lang="en-US" sz="2200" b="0" i="0" u="none" strike="noStrike" kern="1200" cap="none" spc="0"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July</a:t>
            </a:r>
            <a:r>
              <a:rPr kumimoji="0" lang="en-US" sz="2200" b="0" i="0" u="none" strike="noStrike" kern="1200" cap="none" spc="-75"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 </a:t>
            </a:r>
            <a:r>
              <a:rPr kumimoji="0" lang="en-US" sz="2200" b="0" i="0" u="none" strike="noStrike" kern="1200" cap="none" spc="0"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1,</a:t>
            </a:r>
            <a:r>
              <a:rPr kumimoji="0" lang="en-US" sz="2200" b="0" i="0" u="none" strike="noStrike" kern="1200" cap="none" spc="-105"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 </a:t>
            </a:r>
            <a:r>
              <a:rPr kumimoji="0" lang="en-US" sz="2200" b="0" i="0" u="none" strike="noStrike" kern="1200" cap="none" spc="0"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2026,</a:t>
            </a:r>
            <a:r>
              <a:rPr kumimoji="0" lang="en-US" sz="2200" b="0" i="0" u="none" strike="noStrike" kern="1200" cap="none" spc="-105"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 </a:t>
            </a:r>
            <a:r>
              <a:rPr kumimoji="0" lang="en-US" sz="2200" b="0" i="0" u="none" strike="noStrike" kern="1200" cap="none" spc="0"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so</a:t>
            </a:r>
            <a:r>
              <a:rPr kumimoji="0" lang="en-US" sz="2200" b="0" i="0" u="none" strike="noStrike" kern="1200" cap="none" spc="-75"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 </a:t>
            </a:r>
            <a:r>
              <a:rPr kumimoji="0" lang="en-US" sz="2200" b="0" i="0" u="none" strike="noStrike" kern="1200" cap="none" spc="0"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the</a:t>
            </a:r>
            <a:r>
              <a:rPr kumimoji="0" lang="en-US" sz="2200" b="0" i="0" u="none" strike="noStrike" kern="1200" cap="none" spc="-75"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 </a:t>
            </a:r>
            <a:r>
              <a:rPr kumimoji="0" lang="en-US" sz="2200" b="0" i="0" u="none" strike="noStrike" kern="1200" cap="none" spc="0"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impact</a:t>
            </a:r>
            <a:r>
              <a:rPr kumimoji="0" lang="en-US" sz="2200" b="0" i="0" u="none" strike="noStrike" kern="1200" cap="none" spc="-75"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 </a:t>
            </a:r>
            <a:r>
              <a:rPr kumimoji="0" lang="en-US" sz="2200" b="0" i="0" u="none" strike="noStrike" kern="1200" cap="none" spc="0"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on</a:t>
            </a:r>
            <a:r>
              <a:rPr kumimoji="0" lang="en-US" sz="2200" b="0" i="0" u="none" strike="noStrike" kern="1200" cap="none" spc="-75"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 </a:t>
            </a:r>
            <a:r>
              <a:rPr kumimoji="0" lang="en-US" sz="2200" b="0" i="0" u="none" strike="noStrike" kern="1200" cap="none" spc="0"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medical</a:t>
            </a:r>
            <a:r>
              <a:rPr kumimoji="0" lang="en-US" sz="2200" b="0" i="0" u="none" strike="noStrike" kern="1200" cap="none" spc="-75"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 </a:t>
            </a:r>
            <a:r>
              <a:rPr kumimoji="0" lang="en-US" sz="2200" b="0" i="0" u="none" strike="noStrike" kern="1200" cap="none" spc="0"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student</a:t>
            </a:r>
            <a:r>
              <a:rPr kumimoji="0" lang="en-US" sz="2200" b="0" i="0" u="none" strike="noStrike" kern="1200" cap="none" spc="-75"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 </a:t>
            </a:r>
            <a:r>
              <a:rPr kumimoji="0" lang="en-US" sz="2200" b="0" i="0" u="none" strike="noStrike" kern="1200" cap="none" spc="0"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enrollment</a:t>
            </a:r>
            <a:r>
              <a:rPr kumimoji="0" lang="en-US" sz="2200" b="0" i="0" u="none" strike="noStrike" kern="1200" cap="none" spc="-75"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 </a:t>
            </a:r>
            <a:r>
              <a:rPr kumimoji="0" lang="en-US" sz="2200" b="0" i="0" u="none" strike="noStrike" kern="1200" cap="none" spc="0"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may</a:t>
            </a:r>
            <a:r>
              <a:rPr kumimoji="0" lang="en-US" sz="2200" b="0" i="0" u="none" strike="noStrike" kern="1200" cap="none" spc="-75"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 </a:t>
            </a:r>
            <a:r>
              <a:rPr kumimoji="0" lang="en-US" sz="2200" b="0" i="0" u="none" strike="noStrike" kern="1200" cap="none" spc="0"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happen</a:t>
            </a:r>
            <a:r>
              <a:rPr kumimoji="0" lang="en-US" sz="2200" b="0" i="0" u="none" strike="noStrike" kern="1200" cap="none" spc="-75"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 </a:t>
            </a:r>
            <a:r>
              <a:rPr kumimoji="0" lang="en-US" sz="2200" b="0" i="0" u="none" strike="noStrike" kern="1200" cap="none" spc="0"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by</a:t>
            </a:r>
            <a:r>
              <a:rPr kumimoji="0" lang="en-US" sz="2200" b="0" i="0" u="none" strike="noStrike" kern="1200" cap="none" spc="-75"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 </a:t>
            </a:r>
            <a:r>
              <a:rPr kumimoji="0" lang="en-US" sz="2200" b="0" i="0" u="none" strike="noStrike" kern="1200" cap="none" spc="0"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fall</a:t>
            </a:r>
            <a:r>
              <a:rPr kumimoji="0" lang="en-US" sz="2200" b="0" i="0" u="none" strike="noStrike" kern="1200" cap="none" spc="-75"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 </a:t>
            </a:r>
            <a:r>
              <a:rPr kumimoji="0" lang="en-US" sz="2200" b="0" i="0" u="none" strike="noStrike" kern="1200" cap="none" spc="0"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2026. Throughout the reconciliation budget process,</a:t>
            </a:r>
            <a:r>
              <a:rPr kumimoji="0" lang="en-US" sz="2200" b="0" i="0" u="none" strike="noStrike" kern="1200" cap="none" spc="-35"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 </a:t>
            </a:r>
            <a:r>
              <a:rPr kumimoji="0" lang="en-US" sz="2200" b="0" i="0" u="none" strike="noStrike" kern="1200" cap="none" spc="0"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ACP expressed its </a:t>
            </a:r>
            <a:r>
              <a:rPr kumimoji="0" lang="en-US" sz="2200" b="0" i="0" u="none" strike="noStrike" kern="1200" cap="none" spc="0" normalizeH="0" baseline="0" noProof="0" dirty="0">
                <a:ln>
                  <a:noFill/>
                </a:ln>
                <a:solidFill>
                  <a:srgbClr val="0079C1"/>
                </a:solidFill>
                <a:effectLst/>
                <a:uLnTx/>
                <a:uFillTx/>
                <a:latin typeface="Aptos" panose="020B0004020202020204" pitchFamily="34" charset="0"/>
                <a:ea typeface="Trebuchet MS" panose="020B0603020202020204" pitchFamily="34" charset="0"/>
                <a:cs typeface="Trebuchet MS" panose="020B0603020202020204" pitchFamily="34" charset="0"/>
                <a:hlinkClick r:id="rId5"/>
              </a:rPr>
              <a:t>strong concern</a:t>
            </a:r>
            <a:r>
              <a:rPr kumimoji="0" lang="en-US" sz="2200" b="0" i="0" u="none" strike="noStrike" kern="1200" cap="none" spc="0" normalizeH="0" baseline="0" noProof="0" dirty="0">
                <a:ln>
                  <a:noFill/>
                </a:ln>
                <a:solidFill>
                  <a:srgbClr val="0079C1"/>
                </a:solidFill>
                <a:effectLst/>
                <a:uLnTx/>
                <a:uFillTx/>
                <a:latin typeface="Aptos" panose="020B0004020202020204" pitchFamily="34" charset="0"/>
                <a:ea typeface="Trebuchet MS" panose="020B0603020202020204" pitchFamily="34" charset="0"/>
                <a:cs typeface="Trebuchet MS" panose="020B0603020202020204" pitchFamily="34" charset="0"/>
              </a:rPr>
              <a:t> </a:t>
            </a:r>
            <a:r>
              <a:rPr kumimoji="0" lang="en-US" sz="2200" b="0" i="0" u="none" strike="noStrike" kern="1200" cap="none" spc="0"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about these loan limits.</a:t>
            </a:r>
            <a:r>
              <a:rPr kumimoji="0" lang="en-US" sz="2200" b="0" i="0" u="none" strike="noStrike" kern="1200" cap="none" spc="-35"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 </a:t>
            </a:r>
            <a:r>
              <a:rPr kumimoji="0" lang="en-US" sz="2200" b="0" i="0" u="none" strike="noStrike" kern="1200" cap="none" spc="0"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A typical medical school graduate incurs an average of </a:t>
            </a:r>
            <a:r>
              <a:rPr kumimoji="0" lang="en-US" sz="2200" b="0" i="0" u="none" strike="noStrike" kern="1200" cap="none" spc="0" normalizeH="0" baseline="0" noProof="0" dirty="0">
                <a:ln>
                  <a:noFill/>
                </a:ln>
                <a:solidFill>
                  <a:srgbClr val="0079C1"/>
                </a:solidFill>
                <a:effectLst/>
                <a:uLnTx/>
                <a:uFillTx/>
                <a:latin typeface="Aptos" panose="020B0004020202020204" pitchFamily="34" charset="0"/>
                <a:ea typeface="Trebuchet MS" panose="020B0603020202020204" pitchFamily="34" charset="0"/>
                <a:cs typeface="Trebuchet MS" panose="020B0603020202020204" pitchFamily="34" charset="0"/>
                <a:hlinkClick r:id="rId6"/>
              </a:rPr>
              <a:t>$228,000</a:t>
            </a:r>
            <a:r>
              <a:rPr kumimoji="0" lang="en-US" sz="2200" b="0" i="0" u="none" strike="noStrike" kern="1200" cap="none" spc="0" normalizeH="0" baseline="0" noProof="0" dirty="0">
                <a:ln>
                  <a:noFill/>
                </a:ln>
                <a:solidFill>
                  <a:srgbClr val="0079C1"/>
                </a:solidFill>
                <a:effectLst/>
                <a:uLnTx/>
                <a:uFillTx/>
                <a:latin typeface="Aptos" panose="020B0004020202020204" pitchFamily="34" charset="0"/>
                <a:ea typeface="Trebuchet MS" panose="020B0603020202020204" pitchFamily="34" charset="0"/>
                <a:cs typeface="Trebuchet MS" panose="020B0603020202020204" pitchFamily="34" charset="0"/>
              </a:rPr>
              <a:t> </a:t>
            </a:r>
            <a:r>
              <a:rPr kumimoji="0" lang="en-US" sz="2200" b="0" i="0" u="none" strike="noStrike" kern="1200" cap="none" spc="0" normalizeH="0" baseline="0" noProof="0" dirty="0">
                <a:ln>
                  <a:noFill/>
                </a:ln>
                <a:solidFill>
                  <a:srgbClr val="000000"/>
                </a:solidFill>
                <a:effectLst/>
                <a:uLnTx/>
                <a:uFillTx/>
                <a:latin typeface="Aptos" panose="020B0004020202020204" pitchFamily="34" charset="0"/>
                <a:ea typeface="Trebuchet MS" panose="020B0603020202020204" pitchFamily="34" charset="0"/>
                <a:cs typeface="Trebuchet MS" panose="020B0603020202020204" pitchFamily="34" charset="0"/>
              </a:rPr>
              <a:t>in debt</a:t>
            </a:r>
            <a:r>
              <a:rPr kumimoji="0" lang="en-US" sz="2200" b="0" i="0" u="none" strike="noStrike" kern="1200" cap="none" spc="0" normalizeH="0" baseline="0" noProof="0" dirty="0">
                <a:ln>
                  <a:noFill/>
                </a:ln>
                <a:solidFill>
                  <a:srgbClr val="0079C1"/>
                </a:solidFill>
                <a:effectLst/>
                <a:uLnTx/>
                <a:uFillTx/>
                <a:latin typeface="Aptos" panose="020B0004020202020204" pitchFamily="34" charset="0"/>
                <a:ea typeface="Trebuchet MS" panose="020B0603020202020204" pitchFamily="34" charset="0"/>
                <a:cs typeface="Trebuchet MS" panose="020B0603020202020204" pitchFamily="34" charset="0"/>
              </a:rPr>
              <a:t> </a:t>
            </a:r>
            <a:r>
              <a:rPr kumimoji="0" lang="en-US" sz="2200" b="0" i="0" u="none" strike="noStrike" kern="1200" cap="none" spc="0" normalizeH="0" baseline="0" noProof="0" dirty="0">
                <a:ln>
                  <a:noFill/>
                </a:ln>
                <a:solidFill>
                  <a:srgbClr val="0079C1"/>
                </a:solidFill>
                <a:effectLst/>
                <a:uLnTx/>
                <a:uFillTx/>
                <a:latin typeface="Aptos" panose="020B0004020202020204" pitchFamily="34" charset="0"/>
                <a:ea typeface="Trebuchet MS" panose="020B0603020202020204" pitchFamily="34" charset="0"/>
                <a:cs typeface="Trebuchet MS" panose="020B0603020202020204" pitchFamily="34" charset="0"/>
                <a:hlinkClick r:id="rId6"/>
              </a:rPr>
              <a:t>when combined with premedical education debt</a:t>
            </a:r>
            <a:r>
              <a:rPr kumimoji="0" lang="en-US" sz="2200" b="0" i="0" u="none" strike="noStrike" kern="1200" cap="none" spc="0"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a:t>
            </a:r>
            <a:r>
              <a:rPr kumimoji="0" lang="en-US" sz="2200" b="0" i="0" u="none" strike="noStrike" kern="1200" cap="none" spc="-10" normalizeH="0" baseline="0" noProof="0" dirty="0">
                <a:ln>
                  <a:noFill/>
                </a:ln>
                <a:solidFill>
                  <a:srgbClr val="231F20"/>
                </a:solidFill>
                <a:effectLst/>
                <a:uLnTx/>
                <a:uFillTx/>
                <a:latin typeface="Aptos" panose="020B0004020202020204" pitchFamily="34" charset="0"/>
                <a:ea typeface="Trebuchet MS" panose="020B0603020202020204" pitchFamily="34" charset="0"/>
                <a:cs typeface="Trebuchet MS" panose="020B0603020202020204" pitchFamily="34" charset="0"/>
              </a:rPr>
              <a:t> </a:t>
            </a:r>
          </a:p>
          <a:p>
            <a:pPr marR="22860">
              <a:spcBef>
                <a:spcPts val="5"/>
              </a:spcBef>
              <a:buClr>
                <a:srgbClr val="231F20"/>
              </a:buClr>
              <a:buSzPts val="1000"/>
              <a:tabLst>
                <a:tab pos="177800" algn="l"/>
              </a:tabLst>
            </a:pPr>
            <a:endParaRPr lang="en-US" sz="2400" spc="-11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endParaRPr>
          </a:p>
          <a:p>
            <a:pPr marR="22860">
              <a:spcBef>
                <a:spcPts val="5"/>
              </a:spcBef>
              <a:buClr>
                <a:srgbClr val="231F20"/>
              </a:buClr>
              <a:buSzPts val="1000"/>
              <a:tabLst>
                <a:tab pos="177800" algn="l"/>
              </a:tabLst>
            </a:pPr>
            <a:r>
              <a:rPr lang="en-US" sz="240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These</a:t>
            </a:r>
            <a:r>
              <a:rPr lang="en-US" sz="2400" spc="-5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40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new</a:t>
            </a:r>
            <a:r>
              <a:rPr lang="en-US" sz="2400" spc="-5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40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loan</a:t>
            </a:r>
            <a:r>
              <a:rPr lang="en-US" sz="2400" spc="-5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40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limits</a:t>
            </a:r>
            <a:r>
              <a:rPr lang="en-US" sz="2400" spc="-5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40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are</a:t>
            </a:r>
            <a:r>
              <a:rPr lang="en-US" sz="2400" spc="-5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40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unrealistic</a:t>
            </a:r>
            <a:r>
              <a:rPr lang="en-US" sz="2400" spc="-5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 </a:t>
            </a:r>
            <a:r>
              <a:rPr lang="en-US" sz="2400" dirty="0">
                <a:solidFill>
                  <a:srgbClr val="231F20"/>
                </a:solidFill>
                <a:effectLst/>
                <a:latin typeface="Aptos" panose="020B0004020202020204" pitchFamily="34" charset="0"/>
                <a:ea typeface="Trebuchet MS" panose="020B0603020202020204" pitchFamily="34" charset="0"/>
                <a:cs typeface="Trebuchet MS" panose="020B0603020202020204" pitchFamily="34" charset="0"/>
              </a:rPr>
              <a:t>for those pursuing careers in medicine and must be increased.</a:t>
            </a:r>
            <a:endParaRPr lang="en-US" sz="2400" dirty="0">
              <a:effectLst/>
              <a:latin typeface="Aptos" panose="020B0004020202020204" pitchFamily="34" charset="0"/>
              <a:ea typeface="Trebuchet MS" panose="020B0603020202020204" pitchFamily="34" charset="0"/>
              <a:cs typeface="Trebuchet MS" panose="020B0603020202020204" pitchFamily="34" charset="0"/>
            </a:endParaRPr>
          </a:p>
          <a:p>
            <a:endParaRPr lang="en-US" dirty="0"/>
          </a:p>
        </p:txBody>
      </p:sp>
      <p:sp>
        <p:nvSpPr>
          <p:cNvPr id="4" name="Slide Number Placeholder 3">
            <a:extLst>
              <a:ext uri="{FF2B5EF4-FFF2-40B4-BE49-F238E27FC236}">
                <a16:creationId xmlns:a16="http://schemas.microsoft.com/office/drawing/2014/main" id="{B14067F3-4830-5163-6664-2840AF72B9D0}"/>
              </a:ext>
            </a:extLst>
          </p:cNvPr>
          <p:cNvSpPr>
            <a:spLocks noGrp="1"/>
          </p:cNvSpPr>
          <p:nvPr>
            <p:ph type="sldNum" sz="quarter" idx="10"/>
          </p:nvPr>
        </p:nvSpPr>
        <p:spPr/>
        <p:txBody>
          <a:bodyPr/>
          <a:lstStyle/>
          <a:p>
            <a:fld id="{461711D5-349D-4847-A71F-DCB6A6FF38BF}" type="slidenum">
              <a:rPr lang="en-US" smtClean="0"/>
              <a:pPr/>
              <a:t>5</a:t>
            </a:fld>
            <a:endParaRPr lang="en-US"/>
          </a:p>
        </p:txBody>
      </p:sp>
      <p:pic>
        <p:nvPicPr>
          <p:cNvPr id="14" name="Audio 13">
            <a:hlinkClick r:id="" action="ppaction://media"/>
            <a:extLst>
              <a:ext uri="{FF2B5EF4-FFF2-40B4-BE49-F238E27FC236}">
                <a16:creationId xmlns:a16="http://schemas.microsoft.com/office/drawing/2014/main" id="{BEBAC25A-6AD8-09FF-258C-8CC7917EB3E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95957287"/>
      </p:ext>
    </p:extLst>
  </p:cSld>
  <p:clrMapOvr>
    <a:masterClrMapping/>
  </p:clrMapOvr>
  <mc:AlternateContent xmlns:mc="http://schemas.openxmlformats.org/markup-compatibility/2006" xmlns:p14="http://schemas.microsoft.com/office/powerpoint/2010/main">
    <mc:Choice Requires="p14">
      <p:transition spd="slow" p14:dur="2000" advTm="95958"/>
    </mc:Choice>
    <mc:Fallback xmlns="">
      <p:transition spd="slow" advTm="95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B9336-E795-F136-4F8D-0D3DC7CB23F0}"/>
              </a:ext>
            </a:extLst>
          </p:cNvPr>
          <p:cNvSpPr>
            <a:spLocks noGrp="1"/>
          </p:cNvSpPr>
          <p:nvPr>
            <p:ph type="title"/>
          </p:nvPr>
        </p:nvSpPr>
        <p:spPr/>
        <p:txBody>
          <a:bodyPr>
            <a:normAutofit/>
          </a:bodyPr>
          <a:lstStyle/>
          <a:p>
            <a:r>
              <a:rPr lang="en-US" dirty="0">
                <a:latin typeface="Aptos" panose="020B0004020202020204" pitchFamily="34" charset="0"/>
              </a:rPr>
              <a:t>Protect and Invest in Primary Care and Physician Workforce</a:t>
            </a:r>
          </a:p>
        </p:txBody>
      </p:sp>
      <p:sp>
        <p:nvSpPr>
          <p:cNvPr id="3" name="Content Placeholder 2">
            <a:extLst>
              <a:ext uri="{FF2B5EF4-FFF2-40B4-BE49-F238E27FC236}">
                <a16:creationId xmlns:a16="http://schemas.microsoft.com/office/drawing/2014/main" id="{0DF080E2-82B8-348E-7050-F988CA8A2B79}"/>
              </a:ext>
            </a:extLst>
          </p:cNvPr>
          <p:cNvSpPr>
            <a:spLocks noGrp="1"/>
          </p:cNvSpPr>
          <p:nvPr>
            <p:ph idx="1"/>
          </p:nvPr>
        </p:nvSpPr>
        <p:spPr/>
        <p:txBody>
          <a:bodyPr>
            <a:normAutofit fontScale="25000" lnSpcReduction="20000"/>
          </a:bodyPr>
          <a:lstStyle/>
          <a:p>
            <a:pPr marL="0" marR="0" lvl="0" indent="0" algn="l" defTabSz="914400" rtl="0" eaLnBrk="1" fontAlgn="auto" latinLnBrk="0" hangingPunct="1">
              <a:lnSpc>
                <a:spcPct val="120000"/>
              </a:lnSpc>
              <a:spcBef>
                <a:spcPts val="1800"/>
              </a:spcBef>
              <a:spcAft>
                <a:spcPts val="0"/>
              </a:spcAft>
              <a:buClr>
                <a:srgbClr val="007E66"/>
              </a:buClr>
              <a:buSzTx/>
              <a:buNone/>
              <a:tabLst/>
              <a:defRPr/>
            </a:pPr>
            <a:r>
              <a:rPr kumimoji="0" lang="en-US" sz="8800" b="1" i="1" u="sng" strike="noStrike" kern="1200" cap="none" spc="0" normalizeH="0" baseline="0" noProof="0" dirty="0">
                <a:ln>
                  <a:noFill/>
                </a:ln>
                <a:solidFill>
                  <a:srgbClr val="000000"/>
                </a:solidFill>
                <a:effectLst/>
                <a:uLnTx/>
                <a:uFillTx/>
                <a:latin typeface="Aptos" panose="020B0004020202020204" pitchFamily="34" charset="0"/>
                <a:ea typeface="+mn-ea"/>
                <a:cs typeface="+mn-cs"/>
              </a:rPr>
              <a:t>Call to Action: The “ASK” – Defer  Student Loan Interest during Residency:</a:t>
            </a:r>
            <a:endParaRPr kumimoji="0" lang="en-US" sz="8800" b="1" i="1"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a:p>
            <a:pPr>
              <a:lnSpc>
                <a:spcPct val="120000"/>
              </a:lnSpc>
              <a:defRPr/>
            </a:pPr>
            <a:r>
              <a:rPr kumimoji="0" lang="en-US" sz="8800" b="0" i="0" u="sng" strike="noStrike" kern="1200" cap="none" spc="0" normalizeH="0" baseline="0" noProof="0" dirty="0">
                <a:ln>
                  <a:noFill/>
                </a:ln>
                <a:solidFill>
                  <a:srgbClr val="000000"/>
                </a:solidFill>
                <a:effectLst/>
                <a:uLnTx/>
                <a:uFillTx/>
                <a:latin typeface="Aptos" panose="020B0004020202020204" pitchFamily="34" charset="0"/>
                <a:ea typeface="+mn-ea"/>
                <a:cs typeface="+mn-cs"/>
                <a:hlinkClick r:id="rId5"/>
              </a:rPr>
              <a:t>Co-sponsor and pass</a:t>
            </a:r>
            <a:r>
              <a:rPr kumimoji="0" lang="en-US" sz="88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a:t>
            </a:r>
            <a:r>
              <a:rPr kumimoji="0" lang="en-US" sz="88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the </a:t>
            </a:r>
            <a:r>
              <a:rPr kumimoji="0" lang="en-US" sz="8800" b="1" i="1" u="none" strike="noStrike" kern="1200" cap="none" spc="0" normalizeH="0" baseline="0" noProof="0" dirty="0">
                <a:ln>
                  <a:noFill/>
                </a:ln>
                <a:solidFill>
                  <a:srgbClr val="000000"/>
                </a:solidFill>
                <a:effectLst/>
                <a:uLnTx/>
                <a:uFillTx/>
                <a:latin typeface="Aptos" panose="020B0004020202020204" pitchFamily="34" charset="0"/>
                <a:ea typeface="+mn-ea"/>
                <a:cs typeface="+mn-cs"/>
              </a:rPr>
              <a:t>REDI (Resident Education Deferred Interest) Act</a:t>
            </a:r>
            <a:r>
              <a:rPr kumimoji="0" lang="en-US" sz="88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(H.R. 2028/S. 942)</a:t>
            </a:r>
            <a:r>
              <a:rPr kumimoji="0" lang="en-US" sz="88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which would allow borrowers to qualify for interest-free deferment on their federal student loans while in a medical or dental internship or residency program. </a:t>
            </a:r>
          </a:p>
          <a:p>
            <a:pPr marL="228600" marR="0" lvl="0" indent="-228600" algn="l" defTabSz="914400" rtl="0" eaLnBrk="1" fontAlgn="auto" latinLnBrk="0" hangingPunct="1">
              <a:lnSpc>
                <a:spcPct val="120000"/>
              </a:lnSpc>
              <a:spcBef>
                <a:spcPts val="1800"/>
              </a:spcBef>
              <a:spcAft>
                <a:spcPts val="0"/>
              </a:spcAft>
              <a:buClr>
                <a:srgbClr val="007E66"/>
              </a:buClr>
              <a:buSzTx/>
              <a:buFont typeface="Arial" panose="020B0604020202020204" pitchFamily="34" charset="0"/>
              <a:buChar char="•"/>
              <a:tabLst/>
              <a:defRPr/>
            </a:pPr>
            <a:r>
              <a:rPr lang="en-US" sz="8800" dirty="0">
                <a:latin typeface="Aptos" panose="020B0004020202020204" pitchFamily="34" charset="0"/>
              </a:rPr>
              <a:t>In the U.S. House of Representative, the H.R. 2028 was introduced by Rep. Brian Babin (R-TX-36) and Rep. Chrissy Houlahan (D-PA-06).  In the U.S. Senate, S. 942 was introduced by Sen. John Boozman (R-AR) and Sen. Jacky Rosen (D-NV).</a:t>
            </a:r>
          </a:p>
          <a:p>
            <a:pPr>
              <a:lnSpc>
                <a:spcPct val="120000"/>
              </a:lnSpc>
            </a:pPr>
            <a:r>
              <a:rPr lang="en-US" sz="8800" b="1" dirty="0">
                <a:latin typeface="Aptos" panose="020B0004020202020204" pitchFamily="34" charset="0"/>
              </a:rPr>
              <a:t>Defer student-loan interest during residency: </a:t>
            </a:r>
            <a:r>
              <a:rPr lang="en-US" sz="8800" dirty="0">
                <a:latin typeface="Aptos" panose="020B0004020202020204" pitchFamily="34" charset="0"/>
              </a:rPr>
              <a:t>Currently, interest on student loans accrues during medical residency, which adds a significant cost to student borrowing. Congress can still act to help residents during the financially difficult time during residency and help prevent tens of thousands of dollars of more debt due interest accrual.  </a:t>
            </a:r>
          </a:p>
          <a:p>
            <a:endParaRPr lang="en-US" dirty="0"/>
          </a:p>
        </p:txBody>
      </p:sp>
      <p:sp>
        <p:nvSpPr>
          <p:cNvPr id="4" name="Slide Number Placeholder 3">
            <a:extLst>
              <a:ext uri="{FF2B5EF4-FFF2-40B4-BE49-F238E27FC236}">
                <a16:creationId xmlns:a16="http://schemas.microsoft.com/office/drawing/2014/main" id="{AED95651-45DD-0015-98CE-A59324F13A4F}"/>
              </a:ext>
            </a:extLst>
          </p:cNvPr>
          <p:cNvSpPr>
            <a:spLocks noGrp="1"/>
          </p:cNvSpPr>
          <p:nvPr>
            <p:ph type="sldNum" sz="quarter" idx="10"/>
          </p:nvPr>
        </p:nvSpPr>
        <p:spPr/>
        <p:txBody>
          <a:bodyPr/>
          <a:lstStyle/>
          <a:p>
            <a:fld id="{461711D5-349D-4847-A71F-DCB6A6FF38BF}" type="slidenum">
              <a:rPr lang="en-US" smtClean="0"/>
              <a:pPr/>
              <a:t>6</a:t>
            </a:fld>
            <a:endParaRPr lang="en-US"/>
          </a:p>
        </p:txBody>
      </p:sp>
      <p:pic>
        <p:nvPicPr>
          <p:cNvPr id="9" name="Audio 8">
            <a:hlinkClick r:id="" action="ppaction://media"/>
            <a:extLst>
              <a:ext uri="{FF2B5EF4-FFF2-40B4-BE49-F238E27FC236}">
                <a16:creationId xmlns:a16="http://schemas.microsoft.com/office/drawing/2014/main" id="{2AE6B084-8199-BD58-F63B-81DC188A673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05105309"/>
      </p:ext>
    </p:extLst>
  </p:cSld>
  <p:clrMapOvr>
    <a:masterClrMapping/>
  </p:clrMapOvr>
  <mc:AlternateContent xmlns:mc="http://schemas.openxmlformats.org/markup-compatibility/2006" xmlns:p14="http://schemas.microsoft.com/office/powerpoint/2010/main">
    <mc:Choice Requires="p14">
      <p:transition spd="slow" p14:dur="2000" advTm="149476"/>
    </mc:Choice>
    <mc:Fallback xmlns="">
      <p:transition spd="slow" advTm="149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75AFD-28E1-1A8A-8639-495345D65A0A}"/>
              </a:ext>
            </a:extLst>
          </p:cNvPr>
          <p:cNvSpPr>
            <a:spLocks noGrp="1"/>
          </p:cNvSpPr>
          <p:nvPr>
            <p:ph type="title"/>
          </p:nvPr>
        </p:nvSpPr>
        <p:spPr/>
        <p:txBody>
          <a:bodyPr>
            <a:normAutofit/>
          </a:bodyPr>
          <a:lstStyle/>
          <a:p>
            <a:r>
              <a:rPr lang="en-US" dirty="0">
                <a:latin typeface="Aptos" panose="020B0004020202020204" pitchFamily="34" charset="0"/>
              </a:rPr>
              <a:t>Protect and Invest in Primary Care and Physician Workforce</a:t>
            </a:r>
          </a:p>
        </p:txBody>
      </p:sp>
      <p:sp>
        <p:nvSpPr>
          <p:cNvPr id="3" name="Content Placeholder 2">
            <a:extLst>
              <a:ext uri="{FF2B5EF4-FFF2-40B4-BE49-F238E27FC236}">
                <a16:creationId xmlns:a16="http://schemas.microsoft.com/office/drawing/2014/main" id="{501821F0-8B38-4352-3822-6F97047746E4}"/>
              </a:ext>
            </a:extLst>
          </p:cNvPr>
          <p:cNvSpPr>
            <a:spLocks noGrp="1"/>
          </p:cNvSpPr>
          <p:nvPr>
            <p:ph idx="1"/>
          </p:nvPr>
        </p:nvSpPr>
        <p:spPr/>
        <p:txBody>
          <a:bodyPr/>
          <a:lstStyle/>
          <a:p>
            <a:pPr marL="228600" marR="0" lvl="0" indent="-228600" algn="l" defTabSz="914400" rtl="0" eaLnBrk="1" fontAlgn="auto" latinLnBrk="0" hangingPunct="1">
              <a:lnSpc>
                <a:spcPct val="100000"/>
              </a:lnSpc>
              <a:spcBef>
                <a:spcPts val="1800"/>
              </a:spcBef>
              <a:spcAft>
                <a:spcPts val="0"/>
              </a:spcAft>
              <a:buClr>
                <a:srgbClr val="007E66"/>
              </a:buClr>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ptos" panose="020B0004020202020204" pitchFamily="34" charset="0"/>
              </a:rPr>
              <a:t>To recap the “ASK” of the Call to Action:</a:t>
            </a:r>
          </a:p>
          <a:p>
            <a:pPr marL="0" marR="0" lvl="0" indent="0" algn="l" defTabSz="914400" rtl="0" eaLnBrk="1" fontAlgn="auto" latinLnBrk="0" hangingPunct="1">
              <a:lnSpc>
                <a:spcPct val="100000"/>
              </a:lnSpc>
              <a:spcBef>
                <a:spcPts val="1800"/>
              </a:spcBef>
              <a:spcAft>
                <a:spcPts val="0"/>
              </a:spcAft>
              <a:buClr>
                <a:srgbClr val="007E66"/>
              </a:buClr>
              <a:buSzTx/>
              <a:buFont typeface="Arial" panose="020B0604020202020204" pitchFamily="34" charset="0"/>
              <a:buNone/>
              <a:tabLst/>
              <a:defRPr/>
            </a:pPr>
            <a:endParaRPr kumimoji="0" lang="en-US" sz="2400" b="0" i="0" u="none" strike="noStrike" kern="1200" cap="none" spc="0" normalizeH="0" baseline="0" noProof="0">
              <a:ln>
                <a:noFill/>
              </a:ln>
              <a:solidFill>
                <a:srgbClr val="000000"/>
              </a:solidFill>
              <a:effectLst/>
              <a:uLnTx/>
              <a:uFillTx/>
              <a:latin typeface="Aptos" panose="020B0004020202020204" pitchFamily="34" charset="0"/>
            </a:endParaRPr>
          </a:p>
          <a:p>
            <a:pPr marL="685800" marR="0" lvl="1" indent="-228600" algn="l" defTabSz="914400" rtl="0" eaLnBrk="1" fontAlgn="auto" latinLnBrk="0" hangingPunct="1">
              <a:lnSpc>
                <a:spcPct val="100000"/>
              </a:lnSpc>
              <a:spcBef>
                <a:spcPts val="0"/>
              </a:spcBef>
              <a:spcAft>
                <a:spcPts val="0"/>
              </a:spcAft>
              <a:buClr>
                <a:srgbClr val="007E66"/>
              </a:buClr>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ptos" panose="020B0004020202020204" pitchFamily="34" charset="0"/>
              </a:rPr>
              <a:t>Ask your House member or Senator to support </a:t>
            </a:r>
            <a:r>
              <a:rPr kumimoji="0" lang="en-US" sz="2400" b="1" i="0" u="none" strike="noStrike" kern="1200" cap="none" spc="0" normalizeH="0" baseline="0" noProof="0">
                <a:ln>
                  <a:noFill/>
                </a:ln>
                <a:solidFill>
                  <a:srgbClr val="000000"/>
                </a:solidFill>
                <a:effectLst/>
                <a:uLnTx/>
                <a:uFillTx/>
                <a:latin typeface="Aptos" panose="020B0004020202020204" pitchFamily="34" charset="0"/>
              </a:rPr>
              <a:t>the REDI (Resident Education Deferred Interest) Act (H.R. 2028/S. 942)</a:t>
            </a:r>
            <a:r>
              <a:rPr kumimoji="0" lang="en-US" sz="2400" b="0" i="0" u="none" strike="noStrike" kern="1200" cap="none" spc="0" normalizeH="0" baseline="0" noProof="0">
                <a:ln>
                  <a:noFill/>
                </a:ln>
                <a:solidFill>
                  <a:srgbClr val="000000"/>
                </a:solidFill>
                <a:effectLst/>
                <a:uLnTx/>
                <a:uFillTx/>
                <a:latin typeface="Aptos" panose="020B0004020202020204" pitchFamily="34" charset="0"/>
              </a:rPr>
              <a:t> by cosponsoring it. </a:t>
            </a:r>
          </a:p>
          <a:p>
            <a:pPr marL="457200" marR="0" lvl="1" indent="0" algn="l" defTabSz="914400" rtl="0" eaLnBrk="1" fontAlgn="auto" latinLnBrk="0" hangingPunct="1">
              <a:lnSpc>
                <a:spcPct val="100000"/>
              </a:lnSpc>
              <a:spcBef>
                <a:spcPts val="0"/>
              </a:spcBef>
              <a:spcAft>
                <a:spcPts val="0"/>
              </a:spcAft>
              <a:buClr>
                <a:srgbClr val="007E66"/>
              </a:buClr>
              <a:buSzTx/>
              <a:buFont typeface="Arial" panose="020B0604020202020204" pitchFamily="34" charset="0"/>
              <a:buNone/>
              <a:tabLst/>
              <a:defRPr/>
            </a:pPr>
            <a:endParaRPr kumimoji="0" lang="en-US" sz="2400" b="0" i="0" u="none" strike="noStrike" kern="1200" cap="none" spc="0" normalizeH="0" baseline="0" noProof="0">
              <a:ln>
                <a:noFill/>
              </a:ln>
              <a:solidFill>
                <a:srgbClr val="000000"/>
              </a:solidFill>
              <a:effectLst/>
              <a:uLnTx/>
              <a:uFillTx/>
              <a:latin typeface="Aptos" panose="020B0004020202020204" pitchFamily="34" charset="0"/>
            </a:endParaRPr>
          </a:p>
          <a:p>
            <a:pPr marL="685800" marR="0" lvl="1" indent="-228600" algn="l" defTabSz="914400" rtl="0" eaLnBrk="1" fontAlgn="auto" latinLnBrk="0" hangingPunct="1">
              <a:lnSpc>
                <a:spcPct val="100000"/>
              </a:lnSpc>
              <a:spcBef>
                <a:spcPts val="0"/>
              </a:spcBef>
              <a:spcAft>
                <a:spcPts val="0"/>
              </a:spcAft>
              <a:buClr>
                <a:srgbClr val="007E66"/>
              </a:buClr>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Times New Roman" panose="02020603050405020304" pitchFamily="18" charset="0"/>
              </a:rPr>
              <a:t>If they are already a cosponsor, ask your House member or Senator to support the passage of these bills before the end of the 119</a:t>
            </a:r>
            <a:r>
              <a:rPr kumimoji="0" lang="en-US" sz="2400" b="0" i="0" u="none" strike="noStrike" kern="1200" cap="none" spc="0" normalizeH="0" baseline="30000" noProof="0">
                <a:ln>
                  <a:noFill/>
                </a:ln>
                <a:solidFill>
                  <a:srgbClr val="000000"/>
                </a:solidFill>
                <a:effectLst/>
                <a:uLnTx/>
                <a:uFillTx/>
                <a:latin typeface="Aptos" panose="020B0004020202020204" pitchFamily="34" charset="0"/>
                <a:ea typeface="Calibri" panose="020F0502020204030204" pitchFamily="34" charset="0"/>
                <a:cs typeface="Times New Roman" panose="02020603050405020304" pitchFamily="18" charset="0"/>
              </a:rPr>
              <a:t>th</a:t>
            </a:r>
            <a:r>
              <a:rPr kumimoji="0" lang="en-US" sz="2400" b="0" i="0" u="none" strike="noStrike" kern="1200" cap="none" spc="0" normalizeH="0" baseline="0" noProof="0">
                <a:ln>
                  <a:noFill/>
                </a:ln>
                <a:solidFill>
                  <a:srgbClr val="000000"/>
                </a:solidFill>
                <a:effectLst/>
                <a:uLnTx/>
                <a:uFillTx/>
                <a:latin typeface="Aptos" panose="020B0004020202020204" pitchFamily="34" charset="0"/>
                <a:ea typeface="Calibri" panose="020F0502020204030204" pitchFamily="34" charset="0"/>
                <a:cs typeface="Times New Roman" panose="02020603050405020304" pitchFamily="18" charset="0"/>
              </a:rPr>
              <a:t> Congress.</a:t>
            </a:r>
          </a:p>
          <a:p>
            <a:pPr marL="457200" marR="0" lvl="1" indent="0" algn="l" defTabSz="914400" rtl="0" eaLnBrk="1" fontAlgn="auto" latinLnBrk="0" hangingPunct="1">
              <a:lnSpc>
                <a:spcPct val="100000"/>
              </a:lnSpc>
              <a:spcBef>
                <a:spcPts val="0"/>
              </a:spcBef>
              <a:spcAft>
                <a:spcPts val="0"/>
              </a:spcAft>
              <a:buClr>
                <a:srgbClr val="007E66"/>
              </a:buClr>
              <a:buSzTx/>
              <a:buFont typeface="Arial" panose="020B0604020202020204" pitchFamily="34" charset="0"/>
              <a:buNone/>
              <a:tabLst/>
              <a:defRPr/>
            </a:pPr>
            <a:endParaRPr kumimoji="0" lang="en-US" sz="2400" b="0" i="0" u="none" strike="noStrike" kern="1200" cap="none" spc="0" normalizeH="0" baseline="0" noProof="0">
              <a:ln>
                <a:noFill/>
              </a:ln>
              <a:solidFill>
                <a:srgbClr val="000000"/>
              </a:solidFill>
              <a:effectLst/>
              <a:uLnTx/>
              <a:uFillTx/>
              <a:latin typeface="Aptos" panose="020B0004020202020204" pitchFamily="34" charset="0"/>
              <a:cs typeface="Times New Roman" panose="02020603050405020304" pitchFamily="18" charset="0"/>
            </a:endParaRPr>
          </a:p>
          <a:p>
            <a:pPr marL="685800" marR="0" lvl="1" indent="-228600" algn="l" defTabSz="914400" rtl="0" eaLnBrk="1" fontAlgn="auto" latinLnBrk="0" hangingPunct="1">
              <a:lnSpc>
                <a:spcPct val="100000"/>
              </a:lnSpc>
              <a:spcBef>
                <a:spcPts val="0"/>
              </a:spcBef>
              <a:spcAft>
                <a:spcPts val="0"/>
              </a:spcAft>
              <a:buClr>
                <a:srgbClr val="007E66"/>
              </a:buClr>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ptos" panose="020B0004020202020204" pitchFamily="34" charset="0"/>
                <a:cs typeface="Times New Roman" panose="02020603050405020304" pitchFamily="18" charset="0"/>
              </a:rPr>
              <a:t>You can check to see if your House member or Senator is already a cosponsor of these bills by going to </a:t>
            </a:r>
            <a:r>
              <a:rPr kumimoji="0" lang="en-US" sz="2400" b="0" i="0" u="none" strike="noStrike" kern="1200" cap="none" spc="0" normalizeH="0" baseline="0" noProof="0">
                <a:ln>
                  <a:noFill/>
                </a:ln>
                <a:solidFill>
                  <a:srgbClr val="000000"/>
                </a:solidFill>
                <a:effectLst/>
                <a:uLnTx/>
                <a:uFillTx/>
                <a:latin typeface="Aptos" panose="020B0004020202020204" pitchFamily="34" charset="0"/>
                <a:cs typeface="Times New Roman" panose="02020603050405020304" pitchFamily="18" charset="0"/>
                <a:hlinkClick r:id="rId5"/>
              </a:rPr>
              <a:t>Congress.gov</a:t>
            </a:r>
            <a:r>
              <a:rPr kumimoji="0" lang="en-US" sz="2400" b="0" i="0" u="none" strike="noStrike" kern="1200" cap="none" spc="0" normalizeH="0" baseline="0" noProof="0">
                <a:ln>
                  <a:noFill/>
                </a:ln>
                <a:solidFill>
                  <a:srgbClr val="000000"/>
                </a:solidFill>
                <a:effectLst/>
                <a:uLnTx/>
                <a:uFillTx/>
                <a:latin typeface="Aptos" panose="020B0004020202020204" pitchFamily="34" charset="0"/>
                <a:cs typeface="Times New Roman" panose="02020603050405020304" pitchFamily="18" charset="0"/>
              </a:rPr>
              <a:t> to find the list of current cosponsors. </a:t>
            </a:r>
            <a:endParaRPr kumimoji="0" lang="en-US" sz="2400" b="0" i="0" u="none" strike="noStrike" kern="1200" cap="none" spc="0" normalizeH="0" baseline="0" noProof="0">
              <a:ln>
                <a:noFill/>
              </a:ln>
              <a:solidFill>
                <a:srgbClr val="000000"/>
              </a:solidFill>
              <a:effectLst/>
              <a:uLnTx/>
              <a:uFillTx/>
              <a:latin typeface="Aptos" panose="020B0004020202020204" pitchFamily="34" charset="0"/>
            </a:endParaRPr>
          </a:p>
          <a:p>
            <a:endParaRPr lang="en-US"/>
          </a:p>
        </p:txBody>
      </p:sp>
      <p:sp>
        <p:nvSpPr>
          <p:cNvPr id="4" name="Slide Number Placeholder 3">
            <a:extLst>
              <a:ext uri="{FF2B5EF4-FFF2-40B4-BE49-F238E27FC236}">
                <a16:creationId xmlns:a16="http://schemas.microsoft.com/office/drawing/2014/main" id="{60F54B64-7E03-40A3-4C80-0693BF44DCAC}"/>
              </a:ext>
            </a:extLst>
          </p:cNvPr>
          <p:cNvSpPr>
            <a:spLocks noGrp="1"/>
          </p:cNvSpPr>
          <p:nvPr>
            <p:ph type="sldNum" sz="quarter" idx="10"/>
          </p:nvPr>
        </p:nvSpPr>
        <p:spPr/>
        <p:txBody>
          <a:bodyPr/>
          <a:lstStyle/>
          <a:p>
            <a:fld id="{461711D5-349D-4847-A71F-DCB6A6FF38BF}" type="slidenum">
              <a:rPr lang="en-US" smtClean="0"/>
              <a:pPr/>
              <a:t>7</a:t>
            </a:fld>
            <a:endParaRPr lang="en-US"/>
          </a:p>
        </p:txBody>
      </p:sp>
      <p:pic>
        <p:nvPicPr>
          <p:cNvPr id="9" name="Audio 8">
            <a:hlinkClick r:id="" action="ppaction://media"/>
            <a:extLst>
              <a:ext uri="{FF2B5EF4-FFF2-40B4-BE49-F238E27FC236}">
                <a16:creationId xmlns:a16="http://schemas.microsoft.com/office/drawing/2014/main" id="{B061D12D-9259-0218-62E8-93D429E4EB8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84067656"/>
      </p:ext>
    </p:extLst>
  </p:cSld>
  <p:clrMapOvr>
    <a:masterClrMapping/>
  </p:clrMapOvr>
  <mc:AlternateContent xmlns:mc="http://schemas.openxmlformats.org/markup-compatibility/2006" xmlns:p14="http://schemas.microsoft.com/office/powerpoint/2010/main">
    <mc:Choice Requires="p14">
      <p:transition spd="slow" p14:dur="2000" advTm="30438"/>
    </mc:Choice>
    <mc:Fallback xmlns="">
      <p:transition spd="slow" advTm="30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69867C0-6E13-D6C8-FA92-CDA566BFE051}"/>
              </a:ext>
            </a:extLst>
          </p:cNvPr>
          <p:cNvSpPr>
            <a:spLocks noGrp="1"/>
          </p:cNvSpPr>
          <p:nvPr>
            <p:ph type="ctrTitle"/>
          </p:nvPr>
        </p:nvSpPr>
        <p:spPr>
          <a:xfrm>
            <a:off x="1220850" y="1686705"/>
            <a:ext cx="7315200" cy="2790900"/>
          </a:xfrm>
        </p:spPr>
        <p:txBody>
          <a:bodyPr/>
          <a:lstStyle/>
          <a:p>
            <a:r>
              <a:rPr lang="en-US"/>
              <a:t>Thank you!  </a:t>
            </a:r>
            <a:br>
              <a:rPr lang="en-US"/>
            </a:br>
            <a:r>
              <a:rPr lang="en-US"/>
              <a:t>We look forward to your questions.</a:t>
            </a:r>
          </a:p>
        </p:txBody>
      </p:sp>
      <p:pic>
        <p:nvPicPr>
          <p:cNvPr id="5" name="Audio 4">
            <a:hlinkClick r:id="" action="ppaction://media"/>
            <a:extLst>
              <a:ext uri="{FF2B5EF4-FFF2-40B4-BE49-F238E27FC236}">
                <a16:creationId xmlns:a16="http://schemas.microsoft.com/office/drawing/2014/main" id="{CE12C245-9B1B-DD59-94D5-5E5FB2A14DE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49973308"/>
      </p:ext>
    </p:extLst>
  </p:cSld>
  <p:clrMapOvr>
    <a:masterClrMapping/>
  </p:clrMapOvr>
  <mc:AlternateContent xmlns:mc="http://schemas.openxmlformats.org/markup-compatibility/2006" xmlns:p14="http://schemas.microsoft.com/office/powerpoint/2010/main">
    <mc:Choice Requires="p14">
      <p:transition spd="slow" p14:dur="2000" advTm="13265"/>
    </mc:Choice>
    <mc:Fallback xmlns="">
      <p:transition spd="slow" advTm="13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2_Custom Design">
  <a:themeElements>
    <a:clrScheme name="Custom 1">
      <a:dk1>
        <a:srgbClr val="000000"/>
      </a:dk1>
      <a:lt1>
        <a:srgbClr val="FFFFFF"/>
      </a:lt1>
      <a:dk2>
        <a:srgbClr val="545454"/>
      </a:dk2>
      <a:lt2>
        <a:srgbClr val="C8C8C8"/>
      </a:lt2>
      <a:accent1>
        <a:srgbClr val="007E66"/>
      </a:accent1>
      <a:accent2>
        <a:srgbClr val="95509D"/>
      </a:accent2>
      <a:accent3>
        <a:srgbClr val="2EB135"/>
      </a:accent3>
      <a:accent4>
        <a:srgbClr val="FFC82E"/>
      </a:accent4>
      <a:accent5>
        <a:srgbClr val="00A0DE"/>
      </a:accent5>
      <a:accent6>
        <a:srgbClr val="8EDD00"/>
      </a:accent6>
      <a:hlink>
        <a:srgbClr val="00A0DE"/>
      </a:hlink>
      <a:folHlink>
        <a:srgbClr val="9550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err="1" smtClean="0">
            <a:latin typeface="Calibri" panose="020F0502020204030204" pitchFamily="34" charset="0"/>
            <a:cs typeface="Calibri" panose="020F0502020204030204" pitchFamily="34" charset="0"/>
          </a:defRPr>
        </a:defPPr>
      </a:lstStyle>
    </a:txDef>
  </a:objectDefaults>
  <a:extraClrSchemeLst/>
  <a:extLst>
    <a:ext uri="{05A4C25C-085E-4340-85A3-A5531E510DB2}">
      <thm15:themeFamily xmlns:thm15="http://schemas.microsoft.com/office/thememl/2012/main" name="New Vision for Governors [Read-Only]" id="{0E3CFB14-4110-44D8-922D-EE7873330F3A}" vid="{A8EA45FE-5513-495A-BDA3-D277C3ED6C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809CCBE0F7BF4E96538EEDD02756CE" ma:contentTypeVersion="17" ma:contentTypeDescription="Create a new document." ma:contentTypeScope="" ma:versionID="e45d3999437f3481d2950b1dcf111558">
  <xsd:schema xmlns:xsd="http://www.w3.org/2001/XMLSchema" xmlns:xs="http://www.w3.org/2001/XMLSchema" xmlns:p="http://schemas.microsoft.com/office/2006/metadata/properties" xmlns:ns2="cd8bdb9e-9149-43ff-a64d-539024789793" xmlns:ns3="79350851-8c2b-403b-9bd2-948565db2f1b" targetNamespace="http://schemas.microsoft.com/office/2006/metadata/properties" ma:root="true" ma:fieldsID="a31b3fb52653f5d510912c2dfd2ca20e" ns2:_="" ns3:_="">
    <xsd:import namespace="cd8bdb9e-9149-43ff-a64d-539024789793"/>
    <xsd:import namespace="79350851-8c2b-403b-9bd2-948565db2f1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8bdb9e-9149-43ff-a64d-5390247897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f58e485-0d26-4f10-8645-ad2692e9af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9350851-8c2b-403b-9bd2-948565db2f1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1e50671-4793-4701-9969-531d3dd5e177}" ma:internalName="TaxCatchAll" ma:showField="CatchAllData" ma:web="79350851-8c2b-403b-9bd2-948565db2f1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d8bdb9e-9149-43ff-a64d-539024789793">
      <Terms xmlns="http://schemas.microsoft.com/office/infopath/2007/PartnerControls"/>
    </lcf76f155ced4ddcb4097134ff3c332f>
    <TaxCatchAll xmlns="79350851-8c2b-403b-9bd2-948565db2f1b" xsi:nil="true"/>
  </documentManagement>
</p:properties>
</file>

<file path=customXml/itemProps1.xml><?xml version="1.0" encoding="utf-8"?>
<ds:datastoreItem xmlns:ds="http://schemas.openxmlformats.org/officeDocument/2006/customXml" ds:itemID="{3472D0F0-E74C-437C-8F38-0B92BDA4A989}">
  <ds:schemaRefs>
    <ds:schemaRef ds:uri="79350851-8c2b-403b-9bd2-948565db2f1b"/>
    <ds:schemaRef ds:uri="cd8bdb9e-9149-43ff-a64d-53902478979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AA08EBC-DBDA-4CDE-9ECB-705FB0875A06}">
  <ds:schemaRefs>
    <ds:schemaRef ds:uri="http://schemas.microsoft.com/sharepoint/v3/contenttype/forms"/>
  </ds:schemaRefs>
</ds:datastoreItem>
</file>

<file path=customXml/itemProps3.xml><?xml version="1.0" encoding="utf-8"?>
<ds:datastoreItem xmlns:ds="http://schemas.openxmlformats.org/officeDocument/2006/customXml" ds:itemID="{312E3C85-89D3-4AAA-9C3E-2593FE4E849E}">
  <ds:schemaRefs>
    <ds:schemaRef ds:uri="79350851-8c2b-403b-9bd2-948565db2f1b"/>
    <ds:schemaRef ds:uri="cd8bdb9e-9149-43ff-a64d-539024789793"/>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74</TotalTime>
  <Words>1672</Words>
  <Application>Microsoft Office PowerPoint</Application>
  <PresentationFormat>Widescreen</PresentationFormat>
  <Paragraphs>73</Paragraphs>
  <Slides>8</Slides>
  <Notes>8</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Aptos</vt:lpstr>
      <vt:lpstr>Arial</vt:lpstr>
      <vt:lpstr>Calibri</vt:lpstr>
      <vt:lpstr>2_Custom Design</vt:lpstr>
      <vt:lpstr>2026 Leadership Day Protect and Invest in Primary Care and Physician Workforce   May  12, 2026</vt:lpstr>
      <vt:lpstr>PowerPoint Presentation</vt:lpstr>
      <vt:lpstr>Protect and Invest in Primary Care and Physician Workforce</vt:lpstr>
      <vt:lpstr>Protect and Invest in Primary Care and Physician Workforce</vt:lpstr>
      <vt:lpstr>Protect and Invest in Primary Care and Physician Workforce</vt:lpstr>
      <vt:lpstr>Protect and Invest in Primary Care and Physician Workforce</vt:lpstr>
      <vt:lpstr>Protect and Invest in Primary Care and Physician Workforce</vt:lpstr>
      <vt:lpstr>Thank you!   We look forward to your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Jared Frost</dc:creator>
  <cp:lastModifiedBy>Shuan Tomlinson</cp:lastModifiedBy>
  <cp:revision>3</cp:revision>
  <dcterms:created xsi:type="dcterms:W3CDTF">2026-03-24T18:09:33Z</dcterms:created>
  <dcterms:modified xsi:type="dcterms:W3CDTF">2026-04-14T20:10:43Z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0x01010089809CCBE0F7BF4E96538EEDD02756CE</vt:lpwstr>
  </property>
  <property fmtid="{D5CDD505-2E9C-101B-9397-08002B2CF9AE}" pid="3" name="MediaServiceImageTags">
    <vt:lpwstr/>
  </property>
</Properties>
</file>